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83" r:id="rId4"/>
    <p:sldId id="282" r:id="rId5"/>
    <p:sldId id="276" r:id="rId6"/>
    <p:sldId id="289" r:id="rId7"/>
    <p:sldId id="288" r:id="rId8"/>
    <p:sldId id="281" r:id="rId9"/>
    <p:sldId id="279" r:id="rId10"/>
    <p:sldId id="267" r:id="rId11"/>
    <p:sldId id="285" r:id="rId12"/>
    <p:sldId id="284" r:id="rId13"/>
    <p:sldId id="278" r:id="rId14"/>
    <p:sldId id="287" r:id="rId1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1D0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91711" autoAdjust="0"/>
  </p:normalViewPr>
  <p:slideViewPr>
    <p:cSldViewPr>
      <p:cViewPr>
        <p:scale>
          <a:sx n="75" d="100"/>
          <a:sy n="75" d="100"/>
        </p:scale>
        <p:origin x="-390" y="-64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p:scale>
          <a:sx n="100" d="100"/>
          <a:sy n="100" d="100"/>
        </p:scale>
        <p:origin x="-846" y="-78"/>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lang="en-US"/>
            </a:pPr>
            <a:r>
              <a:rPr lang="pt-BR"/>
              <a:t>2010</a:t>
            </a:r>
            <a:r>
              <a:rPr lang="pt-BR" baseline="0"/>
              <a:t> (Latest available)</a:t>
            </a:r>
            <a:endParaRPr lang="pt-BR"/>
          </a:p>
        </c:rich>
      </c:tx>
      <c:layout/>
      <c:overlay val="1"/>
    </c:title>
    <c:plotArea>
      <c:layout>
        <c:manualLayout>
          <c:layoutTarget val="inner"/>
          <c:xMode val="edge"/>
          <c:yMode val="edge"/>
          <c:x val="7.9507467012916985E-2"/>
          <c:y val="0.1045912657144272"/>
          <c:w val="0.79738434534054758"/>
          <c:h val="0.74918833259050277"/>
        </c:manualLayout>
      </c:layout>
      <c:barChart>
        <c:barDir val="col"/>
        <c:grouping val="clustered"/>
        <c:ser>
          <c:idx val="0"/>
          <c:order val="0"/>
          <c:tx>
            <c:strRef>
              <c:f>Plan2!$B$1</c:f>
              <c:strCache>
                <c:ptCount val="1"/>
                <c:pt idx="0">
                  <c:v>Agriculture</c:v>
                </c:pt>
              </c:strCache>
            </c:strRef>
          </c:tx>
          <c:spPr>
            <a:solidFill>
              <a:srgbClr val="FFC000"/>
            </a:solidFill>
            <a:ln>
              <a:solidFill>
                <a:srgbClr val="FFC000"/>
              </a:solidFill>
            </a:ln>
          </c:spPr>
          <c:dLbls>
            <c:numFmt formatCode="0.0%" sourceLinked="0"/>
            <c:txPr>
              <a:bodyPr/>
              <a:lstStyle/>
              <a:p>
                <a:pPr>
                  <a:defRPr lang="en-US"/>
                </a:pPr>
                <a:endParaRPr lang="en-US"/>
              </a:p>
            </c:txPr>
            <c:showVal val="1"/>
          </c:dLbls>
          <c:cat>
            <c:strRef>
              <c:f>Plan2!$A$2:$A$5</c:f>
              <c:strCache>
                <c:ptCount val="4"/>
                <c:pt idx="0">
                  <c:v>Developing Asia</c:v>
                </c:pt>
                <c:pt idx="1">
                  <c:v>Developing Europe</c:v>
                </c:pt>
                <c:pt idx="2">
                  <c:v>Latin America and the Caribbean</c:v>
                </c:pt>
                <c:pt idx="3">
                  <c:v>OECD</c:v>
                </c:pt>
              </c:strCache>
            </c:strRef>
          </c:cat>
          <c:val>
            <c:numRef>
              <c:f>Plan2!$B$2:$B$5</c:f>
              <c:numCache>
                <c:formatCode>General</c:formatCode>
                <c:ptCount val="4"/>
                <c:pt idx="0">
                  <c:v>0.10700000000000001</c:v>
                </c:pt>
                <c:pt idx="1">
                  <c:v>6.2000000000000013E-2</c:v>
                </c:pt>
                <c:pt idx="2">
                  <c:v>6.1000000000000006E-2</c:v>
                </c:pt>
                <c:pt idx="3">
                  <c:v>1.4000000000000002E-2</c:v>
                </c:pt>
              </c:numCache>
            </c:numRef>
          </c:val>
        </c:ser>
        <c:ser>
          <c:idx val="1"/>
          <c:order val="1"/>
          <c:tx>
            <c:strRef>
              <c:f>Plan2!$C$1</c:f>
              <c:strCache>
                <c:ptCount val="1"/>
                <c:pt idx="0">
                  <c:v>Industry</c:v>
                </c:pt>
              </c:strCache>
            </c:strRef>
          </c:tx>
          <c:spPr>
            <a:solidFill>
              <a:srgbClr val="C00000"/>
            </a:solidFill>
            <a:ln>
              <a:solidFill>
                <a:srgbClr val="C00000"/>
              </a:solidFill>
            </a:ln>
          </c:spPr>
          <c:dLbls>
            <c:numFmt formatCode="0.0%" sourceLinked="0"/>
            <c:txPr>
              <a:bodyPr/>
              <a:lstStyle/>
              <a:p>
                <a:pPr>
                  <a:defRPr lang="en-US"/>
                </a:pPr>
                <a:endParaRPr lang="en-US"/>
              </a:p>
            </c:txPr>
            <c:showVal val="1"/>
          </c:dLbls>
          <c:cat>
            <c:strRef>
              <c:f>Plan2!$A$2:$A$5</c:f>
              <c:strCache>
                <c:ptCount val="4"/>
                <c:pt idx="0">
                  <c:v>Developing Asia</c:v>
                </c:pt>
                <c:pt idx="1">
                  <c:v>Developing Europe</c:v>
                </c:pt>
                <c:pt idx="2">
                  <c:v>Latin America and the Caribbean</c:v>
                </c:pt>
                <c:pt idx="3">
                  <c:v>OECD</c:v>
                </c:pt>
              </c:strCache>
            </c:strRef>
          </c:cat>
          <c:val>
            <c:numRef>
              <c:f>Plan2!$C$2:$C$5</c:f>
              <c:numCache>
                <c:formatCode>General</c:formatCode>
                <c:ptCount val="4"/>
                <c:pt idx="0">
                  <c:v>0.40800000000000003</c:v>
                </c:pt>
                <c:pt idx="1">
                  <c:v>0.32600000000000007</c:v>
                </c:pt>
                <c:pt idx="2">
                  <c:v>0.31200000000000006</c:v>
                </c:pt>
                <c:pt idx="3">
                  <c:v>0.23600000000000002</c:v>
                </c:pt>
              </c:numCache>
            </c:numRef>
          </c:val>
        </c:ser>
        <c:ser>
          <c:idx val="2"/>
          <c:order val="2"/>
          <c:tx>
            <c:strRef>
              <c:f>Plan2!$D$1</c:f>
              <c:strCache>
                <c:ptCount val="1"/>
                <c:pt idx="0">
                  <c:v>Services</c:v>
                </c:pt>
              </c:strCache>
            </c:strRef>
          </c:tx>
          <c:spPr>
            <a:solidFill>
              <a:srgbClr val="002060"/>
            </a:solidFill>
            <a:ln>
              <a:solidFill>
                <a:srgbClr val="002060"/>
              </a:solidFill>
            </a:ln>
          </c:spPr>
          <c:dLbls>
            <c:numFmt formatCode="0.0%" sourceLinked="0"/>
            <c:txPr>
              <a:bodyPr/>
              <a:lstStyle/>
              <a:p>
                <a:pPr>
                  <a:defRPr lang="en-US"/>
                </a:pPr>
                <a:endParaRPr lang="en-US"/>
              </a:p>
            </c:txPr>
            <c:showVal val="1"/>
          </c:dLbls>
          <c:cat>
            <c:strRef>
              <c:f>Plan2!$A$2:$A$5</c:f>
              <c:strCache>
                <c:ptCount val="4"/>
                <c:pt idx="0">
                  <c:v>Developing Asia</c:v>
                </c:pt>
                <c:pt idx="1">
                  <c:v>Developing Europe</c:v>
                </c:pt>
                <c:pt idx="2">
                  <c:v>Latin America and the Caribbean</c:v>
                </c:pt>
                <c:pt idx="3">
                  <c:v>OECD</c:v>
                </c:pt>
              </c:strCache>
            </c:strRef>
          </c:cat>
          <c:val>
            <c:numRef>
              <c:f>Plan2!$D$2:$D$5</c:f>
              <c:numCache>
                <c:formatCode>General</c:formatCode>
                <c:ptCount val="4"/>
                <c:pt idx="0">
                  <c:v>0.4850000000000001</c:v>
                </c:pt>
                <c:pt idx="1">
                  <c:v>0.6120000000000001</c:v>
                </c:pt>
                <c:pt idx="2">
                  <c:v>0.62700000000000011</c:v>
                </c:pt>
                <c:pt idx="3">
                  <c:v>0.75000000000000011</c:v>
                </c:pt>
              </c:numCache>
            </c:numRef>
          </c:val>
        </c:ser>
        <c:dLbls/>
        <c:gapWidth val="24"/>
        <c:overlap val="-2"/>
        <c:axId val="64967424"/>
        <c:axId val="64968960"/>
      </c:barChart>
      <c:catAx>
        <c:axId val="64967424"/>
        <c:scaling>
          <c:orientation val="minMax"/>
        </c:scaling>
        <c:axPos val="b"/>
        <c:tickLblPos val="nextTo"/>
        <c:txPr>
          <a:bodyPr/>
          <a:lstStyle/>
          <a:p>
            <a:pPr>
              <a:defRPr lang="en-US"/>
            </a:pPr>
            <a:endParaRPr lang="en-US"/>
          </a:p>
        </c:txPr>
        <c:crossAx val="64968960"/>
        <c:crosses val="autoZero"/>
        <c:auto val="1"/>
        <c:lblAlgn val="ctr"/>
        <c:lblOffset val="100"/>
      </c:catAx>
      <c:valAx>
        <c:axId val="64968960"/>
        <c:scaling>
          <c:orientation val="minMax"/>
          <c:max val="1"/>
        </c:scaling>
        <c:axPos val="l"/>
        <c:majorGridlines/>
        <c:numFmt formatCode="0%" sourceLinked="0"/>
        <c:tickLblPos val="nextTo"/>
        <c:txPr>
          <a:bodyPr/>
          <a:lstStyle/>
          <a:p>
            <a:pPr>
              <a:defRPr lang="en-US"/>
            </a:pPr>
            <a:endParaRPr lang="en-US"/>
          </a:p>
        </c:txPr>
        <c:crossAx val="6496742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lang="en-US"/>
            </a:pPr>
            <a:r>
              <a:rPr lang="pt-BR"/>
              <a:t>1990</a:t>
            </a:r>
          </a:p>
        </c:rich>
      </c:tx>
      <c:layout/>
      <c:overlay val="1"/>
    </c:title>
    <c:plotArea>
      <c:layout>
        <c:manualLayout>
          <c:layoutTarget val="inner"/>
          <c:xMode val="edge"/>
          <c:yMode val="edge"/>
          <c:x val="7.9507467012916944E-2"/>
          <c:y val="0.1045912657144272"/>
          <c:w val="0.79738434534054781"/>
          <c:h val="0.74918833259050233"/>
        </c:manualLayout>
      </c:layout>
      <c:barChart>
        <c:barDir val="col"/>
        <c:grouping val="clustered"/>
        <c:ser>
          <c:idx val="0"/>
          <c:order val="0"/>
          <c:tx>
            <c:strRef>
              <c:f>Plan1!$B$1</c:f>
              <c:strCache>
                <c:ptCount val="1"/>
                <c:pt idx="0">
                  <c:v>Agriculture</c:v>
                </c:pt>
              </c:strCache>
            </c:strRef>
          </c:tx>
          <c:spPr>
            <a:solidFill>
              <a:srgbClr val="FFC000"/>
            </a:solidFill>
            <a:ln>
              <a:solidFill>
                <a:srgbClr val="FFC000"/>
              </a:solidFill>
            </a:ln>
          </c:spPr>
          <c:dLbls>
            <c:numFmt formatCode="0.0%" sourceLinked="0"/>
            <c:txPr>
              <a:bodyPr/>
              <a:lstStyle/>
              <a:p>
                <a:pPr>
                  <a:defRPr lang="en-US"/>
                </a:pPr>
                <a:endParaRPr lang="en-US"/>
              </a:p>
            </c:txPr>
            <c:showVal val="1"/>
          </c:dLbls>
          <c:cat>
            <c:strRef>
              <c:f>Plan1!$A$2:$A$5</c:f>
              <c:strCache>
                <c:ptCount val="4"/>
                <c:pt idx="0">
                  <c:v>Developing Asia</c:v>
                </c:pt>
                <c:pt idx="1">
                  <c:v>Developing Europe</c:v>
                </c:pt>
                <c:pt idx="2">
                  <c:v>Latin America and the Caribbean</c:v>
                </c:pt>
                <c:pt idx="3">
                  <c:v>OECD</c:v>
                </c:pt>
              </c:strCache>
            </c:strRef>
          </c:cat>
          <c:val>
            <c:numRef>
              <c:f>Plan1!$B$2:$B$5</c:f>
              <c:numCache>
                <c:formatCode>General</c:formatCode>
                <c:ptCount val="4"/>
                <c:pt idx="0">
                  <c:v>0.18900000000000003</c:v>
                </c:pt>
                <c:pt idx="1">
                  <c:v>0.18500000000000003</c:v>
                </c:pt>
                <c:pt idx="2">
                  <c:v>9.0000000000000011E-2</c:v>
                </c:pt>
                <c:pt idx="3">
                  <c:v>2.5000000000000001E-2</c:v>
                </c:pt>
              </c:numCache>
            </c:numRef>
          </c:val>
        </c:ser>
        <c:ser>
          <c:idx val="1"/>
          <c:order val="1"/>
          <c:tx>
            <c:strRef>
              <c:f>Plan1!$C$1</c:f>
              <c:strCache>
                <c:ptCount val="1"/>
                <c:pt idx="0">
                  <c:v>Industry</c:v>
                </c:pt>
              </c:strCache>
            </c:strRef>
          </c:tx>
          <c:spPr>
            <a:solidFill>
              <a:srgbClr val="C00000"/>
            </a:solidFill>
            <a:ln>
              <a:solidFill>
                <a:srgbClr val="C00000"/>
              </a:solidFill>
            </a:ln>
          </c:spPr>
          <c:dLbls>
            <c:numFmt formatCode="0.0%" sourceLinked="0"/>
            <c:txPr>
              <a:bodyPr/>
              <a:lstStyle/>
              <a:p>
                <a:pPr>
                  <a:defRPr lang="en-US"/>
                </a:pPr>
                <a:endParaRPr lang="en-US"/>
              </a:p>
            </c:txPr>
            <c:showVal val="1"/>
          </c:dLbls>
          <c:cat>
            <c:strRef>
              <c:f>Plan1!$A$2:$A$5</c:f>
              <c:strCache>
                <c:ptCount val="4"/>
                <c:pt idx="0">
                  <c:v>Developing Asia</c:v>
                </c:pt>
                <c:pt idx="1">
                  <c:v>Developing Europe</c:v>
                </c:pt>
                <c:pt idx="2">
                  <c:v>Latin America and the Caribbean</c:v>
                </c:pt>
                <c:pt idx="3">
                  <c:v>OECD</c:v>
                </c:pt>
              </c:strCache>
            </c:strRef>
          </c:cat>
          <c:val>
            <c:numRef>
              <c:f>Plan1!$C$2:$C$5</c:f>
              <c:numCache>
                <c:formatCode>General</c:formatCode>
                <c:ptCount val="4"/>
                <c:pt idx="0">
                  <c:v>0.3590000000000001</c:v>
                </c:pt>
                <c:pt idx="1">
                  <c:v>0.44800000000000001</c:v>
                </c:pt>
                <c:pt idx="2">
                  <c:v>0.34700000000000003</c:v>
                </c:pt>
                <c:pt idx="3">
                  <c:v>0.32400000000000007</c:v>
                </c:pt>
              </c:numCache>
            </c:numRef>
          </c:val>
        </c:ser>
        <c:ser>
          <c:idx val="2"/>
          <c:order val="2"/>
          <c:tx>
            <c:strRef>
              <c:f>Plan1!$D$1</c:f>
              <c:strCache>
                <c:ptCount val="1"/>
                <c:pt idx="0">
                  <c:v>Services</c:v>
                </c:pt>
              </c:strCache>
            </c:strRef>
          </c:tx>
          <c:spPr>
            <a:solidFill>
              <a:srgbClr val="002060"/>
            </a:solidFill>
            <a:ln>
              <a:solidFill>
                <a:srgbClr val="002060"/>
              </a:solidFill>
            </a:ln>
          </c:spPr>
          <c:dLbls>
            <c:numFmt formatCode="0.0%" sourceLinked="0"/>
            <c:txPr>
              <a:bodyPr/>
              <a:lstStyle/>
              <a:p>
                <a:pPr>
                  <a:defRPr lang="en-US"/>
                </a:pPr>
                <a:endParaRPr lang="en-US"/>
              </a:p>
            </c:txPr>
            <c:showVal val="1"/>
          </c:dLbls>
          <c:cat>
            <c:strRef>
              <c:f>Plan1!$A$2:$A$5</c:f>
              <c:strCache>
                <c:ptCount val="4"/>
                <c:pt idx="0">
                  <c:v>Developing Asia</c:v>
                </c:pt>
                <c:pt idx="1">
                  <c:v>Developing Europe</c:v>
                </c:pt>
                <c:pt idx="2">
                  <c:v>Latin America and the Caribbean</c:v>
                </c:pt>
                <c:pt idx="3">
                  <c:v>OECD</c:v>
                </c:pt>
              </c:strCache>
            </c:strRef>
          </c:cat>
          <c:val>
            <c:numRef>
              <c:f>Plan1!$D$2:$D$5</c:f>
              <c:numCache>
                <c:formatCode>General</c:formatCode>
                <c:ptCount val="4"/>
                <c:pt idx="0">
                  <c:v>0.45200000000000001</c:v>
                </c:pt>
                <c:pt idx="1">
                  <c:v>0.3670000000000001</c:v>
                </c:pt>
                <c:pt idx="2">
                  <c:v>0.56299999999999994</c:v>
                </c:pt>
                <c:pt idx="3">
                  <c:v>0.65000000000000013</c:v>
                </c:pt>
              </c:numCache>
            </c:numRef>
          </c:val>
        </c:ser>
        <c:dLbls/>
        <c:gapWidth val="24"/>
        <c:overlap val="-2"/>
        <c:axId val="64885120"/>
        <c:axId val="64886656"/>
      </c:barChart>
      <c:catAx>
        <c:axId val="64885120"/>
        <c:scaling>
          <c:orientation val="minMax"/>
        </c:scaling>
        <c:axPos val="b"/>
        <c:tickLblPos val="nextTo"/>
        <c:txPr>
          <a:bodyPr/>
          <a:lstStyle/>
          <a:p>
            <a:pPr>
              <a:defRPr lang="en-US"/>
            </a:pPr>
            <a:endParaRPr lang="en-US"/>
          </a:p>
        </c:txPr>
        <c:crossAx val="64886656"/>
        <c:crosses val="autoZero"/>
        <c:auto val="1"/>
        <c:lblAlgn val="ctr"/>
        <c:lblOffset val="100"/>
      </c:catAx>
      <c:valAx>
        <c:axId val="64886656"/>
        <c:scaling>
          <c:orientation val="minMax"/>
          <c:max val="1"/>
        </c:scaling>
        <c:axPos val="l"/>
        <c:majorGridlines/>
        <c:numFmt formatCode="0%" sourceLinked="0"/>
        <c:tickLblPos val="nextTo"/>
        <c:txPr>
          <a:bodyPr/>
          <a:lstStyle/>
          <a:p>
            <a:pPr>
              <a:defRPr lang="en-US"/>
            </a:pPr>
            <a:endParaRPr lang="en-US"/>
          </a:p>
        </c:txPr>
        <c:crossAx val="64885120"/>
        <c:crosses val="autoZero"/>
        <c:crossBetween val="between"/>
        <c:majorUnit val="0.2"/>
      </c:valAx>
    </c:plotArea>
    <c:legend>
      <c:legendPos val="r"/>
      <c:layout/>
      <c:txPr>
        <a:bodyPr/>
        <a:lstStyle/>
        <a:p>
          <a:pPr>
            <a:defRPr lang="en-US"/>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lang="en-US"/>
            </a:pPr>
            <a:r>
              <a:rPr lang="pt-BR"/>
              <a:t>1990</a:t>
            </a:r>
          </a:p>
        </c:rich>
      </c:tx>
      <c:layout/>
      <c:overlay val="1"/>
    </c:title>
    <c:plotArea>
      <c:layout>
        <c:manualLayout>
          <c:layoutTarget val="inner"/>
          <c:xMode val="edge"/>
          <c:yMode val="edge"/>
          <c:x val="7.9507467012916985E-2"/>
          <c:y val="0.1045912657144272"/>
          <c:w val="0.79738434534054758"/>
          <c:h val="0.74918833259050277"/>
        </c:manualLayout>
      </c:layout>
      <c:barChart>
        <c:barDir val="col"/>
        <c:grouping val="clustered"/>
        <c:ser>
          <c:idx val="0"/>
          <c:order val="0"/>
          <c:tx>
            <c:strRef>
              <c:f>'Plan1 (2)'!$B$1</c:f>
              <c:strCache>
                <c:ptCount val="1"/>
                <c:pt idx="0">
                  <c:v>Agriculture</c:v>
                </c:pt>
              </c:strCache>
            </c:strRef>
          </c:tx>
          <c:spPr>
            <a:solidFill>
              <a:srgbClr val="FFC000"/>
            </a:solidFill>
            <a:ln>
              <a:solidFill>
                <a:srgbClr val="FFC000"/>
              </a:solidFill>
            </a:ln>
          </c:spPr>
          <c:dLbls>
            <c:numFmt formatCode="0.0%" sourceLinked="0"/>
            <c:txPr>
              <a:bodyPr/>
              <a:lstStyle/>
              <a:p>
                <a:pPr>
                  <a:defRPr lang="en-US"/>
                </a:pPr>
                <a:endParaRPr lang="en-US"/>
              </a:p>
            </c:txPr>
            <c:showVal val="1"/>
          </c:dLbls>
          <c:cat>
            <c:strRef>
              <c:f>'Plan1 (2)'!$A$2:$A$5</c:f>
              <c:strCache>
                <c:ptCount val="4"/>
                <c:pt idx="0">
                  <c:v>Developing Asia</c:v>
                </c:pt>
                <c:pt idx="1">
                  <c:v>Developing Europe</c:v>
                </c:pt>
                <c:pt idx="2">
                  <c:v>Latin America and the Caribbean</c:v>
                </c:pt>
                <c:pt idx="3">
                  <c:v>OECD</c:v>
                </c:pt>
              </c:strCache>
            </c:strRef>
          </c:cat>
          <c:val>
            <c:numRef>
              <c:f>'Plan1 (2)'!$B$2:$B$5</c:f>
              <c:numCache>
                <c:formatCode>General</c:formatCode>
                <c:ptCount val="4"/>
                <c:pt idx="0">
                  <c:v>0.66300000000000014</c:v>
                </c:pt>
                <c:pt idx="1">
                  <c:v>0.31800000000000006</c:v>
                </c:pt>
                <c:pt idx="2">
                  <c:v>0.18800000000000003</c:v>
                </c:pt>
                <c:pt idx="3">
                  <c:v>7.0999999999999994E-2</c:v>
                </c:pt>
              </c:numCache>
            </c:numRef>
          </c:val>
        </c:ser>
        <c:ser>
          <c:idx val="1"/>
          <c:order val="1"/>
          <c:tx>
            <c:strRef>
              <c:f>'Plan1 (2)'!$C$1</c:f>
              <c:strCache>
                <c:ptCount val="1"/>
                <c:pt idx="0">
                  <c:v>Industry</c:v>
                </c:pt>
              </c:strCache>
            </c:strRef>
          </c:tx>
          <c:spPr>
            <a:solidFill>
              <a:srgbClr val="C00000"/>
            </a:solidFill>
            <a:ln>
              <a:solidFill>
                <a:srgbClr val="C00000"/>
              </a:solidFill>
            </a:ln>
          </c:spPr>
          <c:dLbls>
            <c:numFmt formatCode="0.0%" sourceLinked="0"/>
            <c:txPr>
              <a:bodyPr/>
              <a:lstStyle/>
              <a:p>
                <a:pPr>
                  <a:defRPr lang="en-US"/>
                </a:pPr>
                <a:endParaRPr lang="en-US"/>
              </a:p>
            </c:txPr>
            <c:showVal val="1"/>
          </c:dLbls>
          <c:cat>
            <c:strRef>
              <c:f>'Plan1 (2)'!$A$2:$A$5</c:f>
              <c:strCache>
                <c:ptCount val="4"/>
                <c:pt idx="0">
                  <c:v>Developing Asia</c:v>
                </c:pt>
                <c:pt idx="1">
                  <c:v>Developing Europe</c:v>
                </c:pt>
                <c:pt idx="2">
                  <c:v>Latin America and the Caribbean</c:v>
                </c:pt>
                <c:pt idx="3">
                  <c:v>OECD</c:v>
                </c:pt>
              </c:strCache>
            </c:strRef>
          </c:cat>
          <c:val>
            <c:numRef>
              <c:f>'Plan1 (2)'!$C$2:$C$5</c:f>
              <c:numCache>
                <c:formatCode>General</c:formatCode>
                <c:ptCount val="4"/>
                <c:pt idx="0">
                  <c:v>0.17400000000000002</c:v>
                </c:pt>
                <c:pt idx="1">
                  <c:v>0.31900000000000006</c:v>
                </c:pt>
                <c:pt idx="2">
                  <c:v>0.26600000000000001</c:v>
                </c:pt>
                <c:pt idx="3">
                  <c:v>0.31400000000000006</c:v>
                </c:pt>
              </c:numCache>
            </c:numRef>
          </c:val>
        </c:ser>
        <c:ser>
          <c:idx val="2"/>
          <c:order val="2"/>
          <c:tx>
            <c:strRef>
              <c:f>'Plan1 (2)'!$D$1</c:f>
              <c:strCache>
                <c:ptCount val="1"/>
                <c:pt idx="0">
                  <c:v>Services</c:v>
                </c:pt>
              </c:strCache>
            </c:strRef>
          </c:tx>
          <c:spPr>
            <a:solidFill>
              <a:srgbClr val="002060"/>
            </a:solidFill>
            <a:ln>
              <a:solidFill>
                <a:srgbClr val="002060"/>
              </a:solidFill>
            </a:ln>
          </c:spPr>
          <c:dLbls>
            <c:numFmt formatCode="0.0%" sourceLinked="0"/>
            <c:txPr>
              <a:bodyPr/>
              <a:lstStyle/>
              <a:p>
                <a:pPr>
                  <a:defRPr lang="en-US"/>
                </a:pPr>
                <a:endParaRPr lang="en-US"/>
              </a:p>
            </c:txPr>
            <c:showVal val="1"/>
          </c:dLbls>
          <c:cat>
            <c:strRef>
              <c:f>'Plan1 (2)'!$A$2:$A$5</c:f>
              <c:strCache>
                <c:ptCount val="4"/>
                <c:pt idx="0">
                  <c:v>Developing Asia</c:v>
                </c:pt>
                <c:pt idx="1">
                  <c:v>Developing Europe</c:v>
                </c:pt>
                <c:pt idx="2">
                  <c:v>Latin America and the Caribbean</c:v>
                </c:pt>
                <c:pt idx="3">
                  <c:v>OECD</c:v>
                </c:pt>
              </c:strCache>
            </c:strRef>
          </c:cat>
          <c:val>
            <c:numRef>
              <c:f>'Plan1 (2)'!$D$2:$D$5</c:f>
              <c:numCache>
                <c:formatCode>General</c:formatCode>
                <c:ptCount val="4"/>
                <c:pt idx="0">
                  <c:v>0.16300000000000001</c:v>
                </c:pt>
                <c:pt idx="1">
                  <c:v>0.3630000000000001</c:v>
                </c:pt>
                <c:pt idx="2">
                  <c:v>0.54600000000000004</c:v>
                </c:pt>
                <c:pt idx="3">
                  <c:v>0.6160000000000001</c:v>
                </c:pt>
              </c:numCache>
            </c:numRef>
          </c:val>
        </c:ser>
        <c:dLbls/>
        <c:gapWidth val="24"/>
        <c:overlap val="-2"/>
        <c:axId val="67372160"/>
        <c:axId val="67373696"/>
      </c:barChart>
      <c:catAx>
        <c:axId val="67372160"/>
        <c:scaling>
          <c:orientation val="minMax"/>
        </c:scaling>
        <c:axPos val="b"/>
        <c:tickLblPos val="nextTo"/>
        <c:txPr>
          <a:bodyPr/>
          <a:lstStyle/>
          <a:p>
            <a:pPr>
              <a:defRPr lang="en-US"/>
            </a:pPr>
            <a:endParaRPr lang="en-US"/>
          </a:p>
        </c:txPr>
        <c:crossAx val="67373696"/>
        <c:crosses val="autoZero"/>
        <c:auto val="1"/>
        <c:lblAlgn val="ctr"/>
        <c:lblOffset val="100"/>
      </c:catAx>
      <c:valAx>
        <c:axId val="67373696"/>
        <c:scaling>
          <c:orientation val="minMax"/>
          <c:max val="1"/>
        </c:scaling>
        <c:axPos val="l"/>
        <c:majorGridlines/>
        <c:numFmt formatCode="0%" sourceLinked="0"/>
        <c:tickLblPos val="nextTo"/>
        <c:txPr>
          <a:bodyPr/>
          <a:lstStyle/>
          <a:p>
            <a:pPr>
              <a:defRPr lang="en-US"/>
            </a:pPr>
            <a:endParaRPr lang="en-US"/>
          </a:p>
        </c:txPr>
        <c:crossAx val="67372160"/>
        <c:crosses val="autoZero"/>
        <c:crossBetween val="between"/>
        <c:majorUnit val="0.2"/>
      </c:valAx>
    </c:plotArea>
    <c:legend>
      <c:legendPos val="r"/>
      <c:layout/>
      <c:txPr>
        <a:bodyPr/>
        <a:lstStyle/>
        <a:p>
          <a:pPr>
            <a:defRPr lang="en-US"/>
          </a:pPr>
          <a:endParaRPr lang="en-US"/>
        </a:p>
      </c:txPr>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lang="en-US"/>
            </a:pPr>
            <a:r>
              <a:rPr lang="pt-BR" dirty="0" smtClean="0"/>
              <a:t>2008</a:t>
            </a:r>
            <a:r>
              <a:rPr lang="pt-BR" baseline="0" dirty="0" smtClean="0"/>
              <a:t> </a:t>
            </a:r>
            <a:r>
              <a:rPr lang="pt-BR" baseline="0" dirty="0"/>
              <a:t>(</a:t>
            </a:r>
            <a:r>
              <a:rPr lang="pt-BR" baseline="0" dirty="0" err="1"/>
              <a:t>Latest</a:t>
            </a:r>
            <a:r>
              <a:rPr lang="pt-BR" baseline="0" dirty="0"/>
              <a:t> </a:t>
            </a:r>
            <a:r>
              <a:rPr lang="pt-BR" baseline="0" dirty="0" err="1"/>
              <a:t>available</a:t>
            </a:r>
            <a:r>
              <a:rPr lang="pt-BR" baseline="0" dirty="0"/>
              <a:t>)</a:t>
            </a:r>
            <a:endParaRPr lang="pt-BR" dirty="0"/>
          </a:p>
        </c:rich>
      </c:tx>
      <c:layout/>
      <c:overlay val="1"/>
    </c:title>
    <c:plotArea>
      <c:layout>
        <c:manualLayout>
          <c:layoutTarget val="inner"/>
          <c:xMode val="edge"/>
          <c:yMode val="edge"/>
          <c:x val="7.9507467012917027E-2"/>
          <c:y val="0.1045912657144272"/>
          <c:w val="0.79738434534054758"/>
          <c:h val="0.74918833259050321"/>
        </c:manualLayout>
      </c:layout>
      <c:barChart>
        <c:barDir val="col"/>
        <c:grouping val="clustered"/>
        <c:ser>
          <c:idx val="0"/>
          <c:order val="0"/>
          <c:tx>
            <c:strRef>
              <c:f>'Plan2 (2)'!$B$1</c:f>
              <c:strCache>
                <c:ptCount val="1"/>
                <c:pt idx="0">
                  <c:v>Agriculture</c:v>
                </c:pt>
              </c:strCache>
            </c:strRef>
          </c:tx>
          <c:spPr>
            <a:solidFill>
              <a:srgbClr val="FFC000"/>
            </a:solidFill>
            <a:ln>
              <a:solidFill>
                <a:srgbClr val="FFC000"/>
              </a:solidFill>
            </a:ln>
          </c:spPr>
          <c:dLbls>
            <c:numFmt formatCode="0.0%" sourceLinked="0"/>
            <c:txPr>
              <a:bodyPr/>
              <a:lstStyle/>
              <a:p>
                <a:pPr>
                  <a:defRPr lang="en-US"/>
                </a:pPr>
                <a:endParaRPr lang="en-US"/>
              </a:p>
            </c:txPr>
            <c:showVal val="1"/>
          </c:dLbls>
          <c:cat>
            <c:strRef>
              <c:f>'Plan2 (2)'!$A$2:$A$5</c:f>
              <c:strCache>
                <c:ptCount val="4"/>
                <c:pt idx="0">
                  <c:v>Developing Asia</c:v>
                </c:pt>
                <c:pt idx="1">
                  <c:v>Developing Europe</c:v>
                </c:pt>
                <c:pt idx="2">
                  <c:v>Latin America and the Caribbean</c:v>
                </c:pt>
                <c:pt idx="3">
                  <c:v>OECD</c:v>
                </c:pt>
              </c:strCache>
            </c:strRef>
          </c:cat>
          <c:val>
            <c:numRef>
              <c:f>'Plan2 (2)'!$B$2:$B$5</c:f>
              <c:numCache>
                <c:formatCode>General</c:formatCode>
                <c:ptCount val="4"/>
                <c:pt idx="0">
                  <c:v>0.43500000000000005</c:v>
                </c:pt>
                <c:pt idx="1">
                  <c:v>0.14300000000000002</c:v>
                </c:pt>
                <c:pt idx="2">
                  <c:v>0.16500000000000001</c:v>
                </c:pt>
                <c:pt idx="3">
                  <c:v>3.9000000000000007E-2</c:v>
                </c:pt>
              </c:numCache>
            </c:numRef>
          </c:val>
        </c:ser>
        <c:ser>
          <c:idx val="1"/>
          <c:order val="1"/>
          <c:tx>
            <c:strRef>
              <c:f>'Plan2 (2)'!$C$1</c:f>
              <c:strCache>
                <c:ptCount val="1"/>
                <c:pt idx="0">
                  <c:v>Industry</c:v>
                </c:pt>
              </c:strCache>
            </c:strRef>
          </c:tx>
          <c:spPr>
            <a:solidFill>
              <a:srgbClr val="C00000"/>
            </a:solidFill>
            <a:ln>
              <a:solidFill>
                <a:srgbClr val="C00000"/>
              </a:solidFill>
            </a:ln>
          </c:spPr>
          <c:dLbls>
            <c:numFmt formatCode="0.0%" sourceLinked="0"/>
            <c:txPr>
              <a:bodyPr/>
              <a:lstStyle/>
              <a:p>
                <a:pPr>
                  <a:defRPr lang="en-US"/>
                </a:pPr>
                <a:endParaRPr lang="en-US"/>
              </a:p>
            </c:txPr>
            <c:showVal val="1"/>
          </c:dLbls>
          <c:cat>
            <c:strRef>
              <c:f>'Plan2 (2)'!$A$2:$A$5</c:f>
              <c:strCache>
                <c:ptCount val="4"/>
                <c:pt idx="0">
                  <c:v>Developing Asia</c:v>
                </c:pt>
                <c:pt idx="1">
                  <c:v>Developing Europe</c:v>
                </c:pt>
                <c:pt idx="2">
                  <c:v>Latin America and the Caribbean</c:v>
                </c:pt>
                <c:pt idx="3">
                  <c:v>OECD</c:v>
                </c:pt>
              </c:strCache>
            </c:strRef>
          </c:cat>
          <c:val>
            <c:numRef>
              <c:f>'Plan2 (2)'!$C$2:$C$5</c:f>
              <c:numCache>
                <c:formatCode>General</c:formatCode>
                <c:ptCount val="4"/>
                <c:pt idx="0">
                  <c:v>0.23700000000000002</c:v>
                </c:pt>
                <c:pt idx="1">
                  <c:v>0.28000000000000008</c:v>
                </c:pt>
                <c:pt idx="2">
                  <c:v>0.24200000000000002</c:v>
                </c:pt>
                <c:pt idx="3">
                  <c:v>0.24200000000000002</c:v>
                </c:pt>
              </c:numCache>
            </c:numRef>
          </c:val>
        </c:ser>
        <c:ser>
          <c:idx val="2"/>
          <c:order val="2"/>
          <c:tx>
            <c:strRef>
              <c:f>'Plan2 (2)'!$D$1</c:f>
              <c:strCache>
                <c:ptCount val="1"/>
                <c:pt idx="0">
                  <c:v>Services</c:v>
                </c:pt>
              </c:strCache>
            </c:strRef>
          </c:tx>
          <c:spPr>
            <a:solidFill>
              <a:srgbClr val="002060"/>
            </a:solidFill>
            <a:ln>
              <a:solidFill>
                <a:srgbClr val="002060"/>
              </a:solidFill>
            </a:ln>
          </c:spPr>
          <c:dLbls>
            <c:numFmt formatCode="0.0%" sourceLinked="0"/>
            <c:txPr>
              <a:bodyPr/>
              <a:lstStyle/>
              <a:p>
                <a:pPr>
                  <a:defRPr lang="en-US"/>
                </a:pPr>
                <a:endParaRPr lang="en-US"/>
              </a:p>
            </c:txPr>
            <c:showVal val="1"/>
          </c:dLbls>
          <c:cat>
            <c:strRef>
              <c:f>'Plan2 (2)'!$A$2:$A$5</c:f>
              <c:strCache>
                <c:ptCount val="4"/>
                <c:pt idx="0">
                  <c:v>Developing Asia</c:v>
                </c:pt>
                <c:pt idx="1">
                  <c:v>Developing Europe</c:v>
                </c:pt>
                <c:pt idx="2">
                  <c:v>Latin America and the Caribbean</c:v>
                </c:pt>
                <c:pt idx="3">
                  <c:v>OECD</c:v>
                </c:pt>
              </c:strCache>
            </c:strRef>
          </c:cat>
          <c:val>
            <c:numRef>
              <c:f>'Plan2 (2)'!$D$2:$D$5</c:f>
              <c:numCache>
                <c:formatCode>General</c:formatCode>
                <c:ptCount val="4"/>
                <c:pt idx="0">
                  <c:v>0.32900000000000007</c:v>
                </c:pt>
                <c:pt idx="1">
                  <c:v>0.57700000000000007</c:v>
                </c:pt>
                <c:pt idx="2">
                  <c:v>0.59199999999999997</c:v>
                </c:pt>
                <c:pt idx="3">
                  <c:v>0.71900000000000008</c:v>
                </c:pt>
              </c:numCache>
            </c:numRef>
          </c:val>
        </c:ser>
        <c:dLbls/>
        <c:gapWidth val="24"/>
        <c:overlap val="-2"/>
        <c:axId val="68752512"/>
        <c:axId val="68754048"/>
      </c:barChart>
      <c:catAx>
        <c:axId val="68752512"/>
        <c:scaling>
          <c:orientation val="minMax"/>
        </c:scaling>
        <c:axPos val="b"/>
        <c:tickLblPos val="nextTo"/>
        <c:txPr>
          <a:bodyPr/>
          <a:lstStyle/>
          <a:p>
            <a:pPr>
              <a:defRPr lang="en-US"/>
            </a:pPr>
            <a:endParaRPr lang="en-US"/>
          </a:p>
        </c:txPr>
        <c:crossAx val="68754048"/>
        <c:crosses val="autoZero"/>
        <c:auto val="1"/>
        <c:lblAlgn val="ctr"/>
        <c:lblOffset val="100"/>
      </c:catAx>
      <c:valAx>
        <c:axId val="68754048"/>
        <c:scaling>
          <c:orientation val="minMax"/>
          <c:max val="1"/>
        </c:scaling>
        <c:axPos val="l"/>
        <c:majorGridlines/>
        <c:numFmt formatCode="0%" sourceLinked="0"/>
        <c:tickLblPos val="nextTo"/>
        <c:txPr>
          <a:bodyPr/>
          <a:lstStyle/>
          <a:p>
            <a:pPr>
              <a:defRPr lang="en-US"/>
            </a:pPr>
            <a:endParaRPr lang="en-US"/>
          </a:p>
        </c:txPr>
        <c:crossAx val="68752512"/>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006" cy="512081"/>
          </a:xfrm>
          <a:prstGeom prst="rect">
            <a:avLst/>
          </a:prstGeom>
        </p:spPr>
        <p:txBody>
          <a:bodyPr vert="horz" lIns="97192" tIns="48596" rIns="97192" bIns="48596" rtlCol="0"/>
          <a:lstStyle>
            <a:lvl1pPr algn="l">
              <a:defRPr sz="1300"/>
            </a:lvl1pPr>
          </a:lstStyle>
          <a:p>
            <a:endParaRPr lang="en-GB"/>
          </a:p>
        </p:txBody>
      </p:sp>
      <p:sp>
        <p:nvSpPr>
          <p:cNvPr id="4" name="Footer Placeholder 3"/>
          <p:cNvSpPr>
            <a:spLocks noGrp="1"/>
          </p:cNvSpPr>
          <p:nvPr>
            <p:ph type="ftr" sz="quarter" idx="2"/>
          </p:nvPr>
        </p:nvSpPr>
        <p:spPr>
          <a:xfrm>
            <a:off x="1" y="9720785"/>
            <a:ext cx="3077006" cy="512081"/>
          </a:xfrm>
          <a:prstGeom prst="rect">
            <a:avLst/>
          </a:prstGeom>
        </p:spPr>
        <p:txBody>
          <a:bodyPr vert="horz" lIns="97192" tIns="48596" rIns="97192" bIns="48596" rtlCol="0" anchor="b"/>
          <a:lstStyle>
            <a:lvl1pPr algn="l">
              <a:defRPr sz="1300"/>
            </a:lvl1pPr>
          </a:lstStyle>
          <a:p>
            <a:endParaRPr lang="en-GB"/>
          </a:p>
        </p:txBody>
      </p:sp>
      <p:sp>
        <p:nvSpPr>
          <p:cNvPr id="5" name="Slide Number Placeholder 4"/>
          <p:cNvSpPr>
            <a:spLocks noGrp="1"/>
          </p:cNvSpPr>
          <p:nvPr>
            <p:ph type="sldNum" sz="quarter" idx="3"/>
          </p:nvPr>
        </p:nvSpPr>
        <p:spPr>
          <a:xfrm>
            <a:off x="4020687" y="9720785"/>
            <a:ext cx="3077006" cy="512081"/>
          </a:xfrm>
          <a:prstGeom prst="rect">
            <a:avLst/>
          </a:prstGeom>
        </p:spPr>
        <p:txBody>
          <a:bodyPr vert="horz" lIns="97192" tIns="48596" rIns="97192" bIns="48596" rtlCol="0" anchor="b"/>
          <a:lstStyle>
            <a:lvl1pPr algn="r">
              <a:defRPr sz="1300"/>
            </a:lvl1pPr>
          </a:lstStyle>
          <a:p>
            <a:fld id="{461E1F5F-666B-487C-87AD-A80D3DDAA947}"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38" tIns="49519" rIns="99038" bIns="49519"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38" tIns="49519" rIns="99038" bIns="49519" rtlCol="0"/>
          <a:lstStyle>
            <a:lvl1pPr algn="r">
              <a:defRPr sz="1300"/>
            </a:lvl1pPr>
          </a:lstStyle>
          <a:p>
            <a:fld id="{3670C600-0420-4754-B127-53D3DB5C9890}" type="datetimeFigureOut">
              <a:rPr lang="en-US" smtClean="0"/>
              <a:pPr/>
              <a:t>9/10/2013</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38" tIns="49519" rIns="99038" bIns="49519"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19" rIns="99038"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38" tIns="49519" rIns="99038" bIns="4951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38" tIns="49519" rIns="99038" bIns="49519" rtlCol="0" anchor="b"/>
          <a:lstStyle>
            <a:lvl1pPr algn="r">
              <a:defRPr sz="1300"/>
            </a:lvl1pPr>
          </a:lstStyle>
          <a:p>
            <a:fld id="{E6F3F9F8-9AAB-48C4-9C87-43774DAE7173}" type="slidenum">
              <a:rPr lang="en-US" smtClean="0"/>
              <a:pPr/>
              <a:t>‹#›</a:t>
            </a:fld>
            <a:endParaRPr lang="en-US" dirty="0"/>
          </a:p>
        </p:txBody>
      </p:sp>
    </p:spTree>
    <p:extLst>
      <p:ext uri="{BB962C8B-B14F-4D97-AF65-F5344CB8AC3E}">
        <p14:creationId xmlns:p14="http://schemas.microsoft.com/office/powerpoint/2010/main" xmlns="" val="3454397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isagro.org/commodity-working-group/"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idhsustainabletrade.com/institutional-partners" TargetMode="External"/><Relationship Id="rId5" Type="http://schemas.openxmlformats.org/officeDocument/2006/relationships/hyperlink" Target="http://www.idhsustainabletrade.com/coffee" TargetMode="External"/><Relationship Id="rId4" Type="http://schemas.openxmlformats.org/officeDocument/2006/relationships/hyperlink" Target="http://pibmumbai.gov.in/English/PDF/E2012_MS1.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3F9F8-9AAB-48C4-9C87-43774DAE7173}" type="slidenum">
              <a:rPr lang="en-US" smtClean="0"/>
              <a:pPr/>
              <a:t>1</a:t>
            </a:fld>
            <a:endParaRPr lang="en-US" dirty="0"/>
          </a:p>
        </p:txBody>
      </p:sp>
    </p:spTree>
    <p:extLst>
      <p:ext uri="{BB962C8B-B14F-4D97-AF65-F5344CB8AC3E}">
        <p14:creationId xmlns:p14="http://schemas.microsoft.com/office/powerpoint/2010/main" xmlns="" val="27318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i="1" dirty="0">
                <a:latin typeface="Arial" pitchFamily="34" charset="0"/>
                <a:cs typeface="Arial" pitchFamily="34" charset="0"/>
              </a:rPr>
              <a:t>Case 1: </a:t>
            </a:r>
            <a:r>
              <a:rPr lang="en-US" altLang="ja-JP" b="1" i="1" dirty="0">
                <a:latin typeface="Arial" pitchFamily="34" charset="0"/>
                <a:cs typeface="Arial" pitchFamily="34" charset="0"/>
              </a:rPr>
              <a:t>Indonesian Sustainable Agriculture (PISAgro)</a:t>
            </a:r>
            <a:endParaRPr lang="en-US" altLang="ja-JP" dirty="0">
              <a:latin typeface="Arial" pitchFamily="34" charset="0"/>
              <a:cs typeface="Arial" pitchFamily="34" charset="0"/>
            </a:endParaRPr>
          </a:p>
          <a:p>
            <a:pPr>
              <a:buFont typeface="Arial" pitchFamily="34" charset="0"/>
              <a:buChar char="•"/>
            </a:pPr>
            <a:r>
              <a:rPr lang="en-US" altLang="ja-JP" b="1" dirty="0">
                <a:latin typeface="Arial" pitchFamily="34" charset="0"/>
                <a:cs typeface="Arial" pitchFamily="34" charset="0"/>
              </a:rPr>
              <a:t>Commodities</a:t>
            </a:r>
            <a:r>
              <a:rPr lang="en-US" altLang="ja-JP" dirty="0">
                <a:latin typeface="Arial" pitchFamily="34" charset="0"/>
                <a:cs typeface="Arial" pitchFamily="34" charset="0"/>
              </a:rPr>
              <a:t>: rice, dairy, palm oil, cocoa, potato, corn and soybeans</a:t>
            </a:r>
          </a:p>
          <a:p>
            <a:pPr defTabSz="990383">
              <a:buFont typeface="Arial" pitchFamily="34" charset="0"/>
              <a:buChar char="•"/>
              <a:defRPr/>
            </a:pPr>
            <a:r>
              <a:rPr lang="en-US" altLang="ja-JP" b="1" dirty="0">
                <a:latin typeface="Arial" pitchFamily="34" charset="0"/>
                <a:cs typeface="Arial" pitchFamily="34" charset="0"/>
              </a:rPr>
              <a:t> Impacts to date: </a:t>
            </a:r>
          </a:p>
          <a:p>
            <a:pPr lvl="1" indent="-309494">
              <a:buFont typeface="Wingdings" pitchFamily="2" charset="2"/>
              <a:buChar char="u"/>
            </a:pPr>
            <a:r>
              <a:rPr lang="en-US" altLang="ja-JP" dirty="0">
                <a:latin typeface="Arial" pitchFamily="34" charset="0"/>
                <a:cs typeface="Arial" pitchFamily="34" charset="0"/>
              </a:rPr>
              <a:t>farming and technical packages  for 50,000 farmers </a:t>
            </a:r>
          </a:p>
          <a:p>
            <a:pPr lvl="1" indent="-309494">
              <a:buFont typeface="Wingdings" pitchFamily="2" charset="2"/>
              <a:buChar char="u"/>
            </a:pPr>
            <a:r>
              <a:rPr lang="en-US" altLang="ja-JP" dirty="0">
                <a:latin typeface="Arial" pitchFamily="34" charset="0"/>
                <a:cs typeface="Arial" pitchFamily="34" charset="0"/>
              </a:rPr>
              <a:t>yield gain by17-64% (dairy, corn and rice)</a:t>
            </a:r>
          </a:p>
          <a:p>
            <a:pPr lvl="1" indent="-309494">
              <a:buFont typeface="Wingdings" pitchFamily="2" charset="2"/>
              <a:buChar char="u"/>
            </a:pPr>
            <a:r>
              <a:rPr lang="en-US" altLang="ja-JP" dirty="0">
                <a:latin typeface="Arial" pitchFamily="34" charset="0"/>
                <a:cs typeface="Arial" pitchFamily="34" charset="0"/>
              </a:rPr>
              <a:t>adoption of Good Agricultural Practices.</a:t>
            </a:r>
          </a:p>
          <a:p>
            <a:endParaRPr lang="en-US" dirty="0">
              <a:latin typeface="Arial" pitchFamily="34" charset="0"/>
              <a:cs typeface="Arial" pitchFamily="34" charset="0"/>
            </a:endParaRPr>
          </a:p>
          <a:p>
            <a:r>
              <a:rPr lang="en-US" b="1" i="1" dirty="0">
                <a:latin typeface="Arial" pitchFamily="34" charset="0"/>
                <a:cs typeface="Arial" pitchFamily="34" charset="0"/>
              </a:rPr>
              <a:t>Case 2: </a:t>
            </a:r>
            <a:r>
              <a:rPr lang="en-US" altLang="ja-JP" b="1" i="1" dirty="0">
                <a:latin typeface="Arial" pitchFamily="34" charset="0"/>
                <a:cs typeface="Arial" pitchFamily="34" charset="0"/>
              </a:rPr>
              <a:t>Vietnam’s Public Private Task Force on Sustainable Agriculture</a:t>
            </a:r>
          </a:p>
          <a:p>
            <a:pPr>
              <a:buFont typeface="Arial" pitchFamily="34" charset="0"/>
              <a:buChar char="•"/>
            </a:pPr>
            <a:r>
              <a:rPr lang="en-US" altLang="ja-JP" b="1" dirty="0">
                <a:latin typeface="Arial" pitchFamily="34" charset="0"/>
                <a:cs typeface="Arial" pitchFamily="34" charset="0"/>
              </a:rPr>
              <a:t>Commodities</a:t>
            </a:r>
            <a:r>
              <a:rPr lang="en-US" altLang="ja-JP" dirty="0">
                <a:latin typeface="Arial" pitchFamily="34" charset="0"/>
                <a:cs typeface="Arial" pitchFamily="34" charset="0"/>
              </a:rPr>
              <a:t>:  soybean, corn, tea, coffee, and fruits and vegetables. Availing  microfinance to smallholders for all five commodities</a:t>
            </a:r>
          </a:p>
          <a:p>
            <a:pPr>
              <a:buFont typeface="Arial" pitchFamily="34" charset="0"/>
              <a:buChar char="•"/>
            </a:pPr>
            <a:r>
              <a:rPr lang="en-US" altLang="ja-JP" b="1" dirty="0">
                <a:latin typeface="Arial" pitchFamily="34" charset="0"/>
                <a:cs typeface="Arial" pitchFamily="34" charset="0"/>
              </a:rPr>
              <a:t>Impacts to date</a:t>
            </a:r>
            <a:endParaRPr lang="en-US" altLang="ja-JP" dirty="0">
              <a:latin typeface="Arial" pitchFamily="34" charset="0"/>
              <a:cs typeface="Arial" pitchFamily="34" charset="0"/>
            </a:endParaRPr>
          </a:p>
          <a:p>
            <a:pPr marL="247595" lvl="1" indent="-123798">
              <a:buFont typeface="Wingdings" pitchFamily="2" charset="2"/>
              <a:buChar char="u"/>
            </a:pPr>
            <a:r>
              <a:rPr lang="en-US" altLang="ja-JP" b="1" dirty="0">
                <a:latin typeface="Arial" pitchFamily="34" charset="0"/>
                <a:cs typeface="Arial" pitchFamily="34" charset="0"/>
              </a:rPr>
              <a:t>coffee</a:t>
            </a:r>
            <a:r>
              <a:rPr lang="en-US" altLang="ja-JP" dirty="0">
                <a:latin typeface="Arial" pitchFamily="34" charset="0"/>
                <a:cs typeface="Arial" pitchFamily="34" charset="0"/>
              </a:rPr>
              <a:t> : increased farmers’ </a:t>
            </a:r>
            <a:r>
              <a:rPr lang="en-US" altLang="ja-JP" b="1" dirty="0">
                <a:latin typeface="Arial" pitchFamily="34" charset="0"/>
                <a:cs typeface="Arial" pitchFamily="34" charset="0"/>
              </a:rPr>
              <a:t>yields</a:t>
            </a:r>
            <a:r>
              <a:rPr lang="en-US" altLang="ja-JP" dirty="0">
                <a:latin typeface="Arial" pitchFamily="34" charset="0"/>
                <a:cs typeface="Arial" pitchFamily="34" charset="0"/>
              </a:rPr>
              <a:t> by 5% and </a:t>
            </a:r>
            <a:r>
              <a:rPr lang="en-US" altLang="ja-JP" b="1" dirty="0">
                <a:latin typeface="Arial" pitchFamily="34" charset="0"/>
                <a:cs typeface="Arial" pitchFamily="34" charset="0"/>
              </a:rPr>
              <a:t>income</a:t>
            </a:r>
            <a:r>
              <a:rPr lang="en-US" altLang="ja-JP" dirty="0">
                <a:latin typeface="Arial" pitchFamily="34" charset="0"/>
                <a:cs typeface="Arial" pitchFamily="34" charset="0"/>
              </a:rPr>
              <a:t> by 15% , and reduced </a:t>
            </a:r>
            <a:r>
              <a:rPr lang="en-US" altLang="ja-JP" b="1" dirty="0">
                <a:latin typeface="Arial" pitchFamily="34" charset="0"/>
                <a:cs typeface="Arial" pitchFamily="34" charset="0"/>
              </a:rPr>
              <a:t>carbon emissions</a:t>
            </a:r>
            <a:r>
              <a:rPr lang="en-US" altLang="ja-JP" dirty="0">
                <a:latin typeface="Arial" pitchFamily="34" charset="0"/>
                <a:cs typeface="Arial" pitchFamily="34" charset="0"/>
              </a:rPr>
              <a:t> by 2.5 times  for 20,000 coffee farmers (5% of national total) in 5 years.</a:t>
            </a:r>
          </a:p>
          <a:p>
            <a:pPr marL="247595" lvl="1" indent="-123798">
              <a:buFont typeface="Wingdings" pitchFamily="2" charset="2"/>
              <a:buChar char="u"/>
            </a:pPr>
            <a:r>
              <a:rPr lang="en-US" altLang="ja-JP" b="1" dirty="0">
                <a:latin typeface="Arial" pitchFamily="34" charset="0"/>
                <a:cs typeface="Arial" pitchFamily="34" charset="0"/>
              </a:rPr>
              <a:t>Vegetables</a:t>
            </a:r>
            <a:r>
              <a:rPr lang="en-US" altLang="ja-JP" dirty="0">
                <a:latin typeface="Arial" pitchFamily="34" charset="0"/>
                <a:cs typeface="Arial" pitchFamily="34" charset="0"/>
              </a:rPr>
              <a:t>: tested new potato varieties that improved farmer </a:t>
            </a:r>
            <a:r>
              <a:rPr lang="en-US" altLang="ja-JP" b="1" dirty="0">
                <a:latin typeface="Arial" pitchFamily="34" charset="0"/>
                <a:cs typeface="Arial" pitchFamily="34" charset="0"/>
              </a:rPr>
              <a:t>income</a:t>
            </a:r>
            <a:r>
              <a:rPr lang="en-US" altLang="ja-JP" dirty="0">
                <a:latin typeface="Arial" pitchFamily="34" charset="0"/>
                <a:cs typeface="Arial" pitchFamily="34" charset="0"/>
              </a:rPr>
              <a:t> by 230%. </a:t>
            </a:r>
          </a:p>
          <a:p>
            <a:pPr marL="247595" lvl="1" indent="-123798">
              <a:buFont typeface="Wingdings" pitchFamily="2" charset="2"/>
              <a:buChar char="u"/>
            </a:pPr>
            <a:r>
              <a:rPr lang="en-US" altLang="ja-JP" b="1" dirty="0">
                <a:latin typeface="Arial" pitchFamily="34" charset="0"/>
                <a:cs typeface="Arial" pitchFamily="34" charset="0"/>
              </a:rPr>
              <a:t>Tea: tripled</a:t>
            </a:r>
            <a:r>
              <a:rPr lang="en-US" altLang="ja-JP" dirty="0">
                <a:latin typeface="Arial" pitchFamily="34" charset="0"/>
                <a:cs typeface="Arial" pitchFamily="34" charset="0"/>
              </a:rPr>
              <a:t> export-quality tea production for Unilever to 10,000 MT  (in 2015, 30,000-35,000 tonnes per year with a 4.0 Quality Index ranking Impacts), partially certified by the Rainforest Alliance; </a:t>
            </a:r>
          </a:p>
          <a:p>
            <a:pPr marL="247595" lvl="1" indent="-123798">
              <a:buFont typeface="Wingdings" pitchFamily="2" charset="2"/>
              <a:buChar char="u"/>
            </a:pPr>
            <a:r>
              <a:rPr lang="en-US" b="1" dirty="0">
                <a:latin typeface="Arial" pitchFamily="34" charset="0"/>
                <a:cs typeface="Arial" pitchFamily="34" charset="0"/>
              </a:rPr>
              <a:t>Credit</a:t>
            </a:r>
            <a:r>
              <a:rPr lang="en-US" dirty="0">
                <a:latin typeface="Arial" pitchFamily="34" charset="0"/>
                <a:cs typeface="Arial" pitchFamily="34" charset="0"/>
              </a:rPr>
              <a:t>: public-private partnership credit models were piloted with interested banks, and a pilot collateralized financing mechanisms is ongoing under Green Growth Initiative to improve farmer productivity and resilience while reducing carbon emissions</a:t>
            </a:r>
          </a:p>
          <a:p>
            <a:pPr>
              <a:buFont typeface="Arial" pitchFamily="34" charset="0"/>
              <a:buChar char="•"/>
            </a:pPr>
            <a:r>
              <a:rPr lang="en-US" altLang="ja-JP" b="1" dirty="0">
                <a:latin typeface="Arial" pitchFamily="34" charset="0"/>
                <a:cs typeface="Arial" pitchFamily="34" charset="0"/>
              </a:rPr>
              <a:t>Government</a:t>
            </a:r>
            <a:r>
              <a:rPr lang="en-US" altLang="ja-JP" dirty="0">
                <a:latin typeface="Arial" pitchFamily="34" charset="0"/>
                <a:cs typeface="Arial" pitchFamily="34" charset="0"/>
              </a:rPr>
              <a:t>: adopted the New Vision framework into </a:t>
            </a:r>
            <a:r>
              <a:rPr lang="en-US" altLang="ja-JP" b="1" dirty="0">
                <a:latin typeface="Arial" pitchFamily="34" charset="0"/>
                <a:cs typeface="Arial" pitchFamily="34" charset="0"/>
              </a:rPr>
              <a:t>the country’s 10-year agriculture strategy.</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6F3F9F8-9AAB-48C4-9C87-43774DAE7173}" type="slidenum">
              <a:rPr lang="en-US" smtClean="0"/>
              <a:pPr/>
              <a:t>10</a:t>
            </a:fld>
            <a:endParaRPr lang="en-US" dirty="0"/>
          </a:p>
        </p:txBody>
      </p:sp>
    </p:spTree>
    <p:extLst>
      <p:ext uri="{BB962C8B-B14F-4D97-AF65-F5344CB8AC3E}">
        <p14:creationId xmlns:p14="http://schemas.microsoft.com/office/powerpoint/2010/main" xmlns="" val="1860889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2168" y="4861441"/>
            <a:ext cx="5916083" cy="4861441"/>
          </a:xfrm>
        </p:spPr>
        <p:txBody>
          <a:bodyPr>
            <a:noAutofit/>
          </a:bodyPr>
          <a:lstStyle/>
          <a:p>
            <a:pPr marL="61899" indent="-61899"/>
            <a:r>
              <a:rPr lang="en-US" b="1" i="1" dirty="0">
                <a:latin typeface="Arial" pitchFamily="34" charset="0"/>
                <a:cs typeface="Arial" pitchFamily="34" charset="0"/>
              </a:rPr>
              <a:t>The Case of IDH Palm oil program in Indonesia.</a:t>
            </a:r>
          </a:p>
          <a:p>
            <a:pPr marL="61899" indent="-61899" defTabSz="990383">
              <a:buFont typeface="Arial" pitchFamily="34" charset="0"/>
              <a:buChar char="•"/>
              <a:defRPr/>
            </a:pPr>
            <a:r>
              <a:rPr lang="en-US" altLang="ja-JP" b="1" dirty="0">
                <a:solidFill>
                  <a:srgbClr val="00B0F0"/>
                </a:solidFill>
                <a:latin typeface="Arial" pitchFamily="34" charset="0"/>
                <a:cs typeface="Arial" pitchFamily="34" charset="0"/>
              </a:rPr>
              <a:t>Sustainability risk</a:t>
            </a:r>
            <a:r>
              <a:rPr lang="en-US" altLang="ja-JP" dirty="0">
                <a:latin typeface="Arial" pitchFamily="34" charset="0"/>
                <a:cs typeface="Arial" pitchFamily="34" charset="0"/>
              </a:rPr>
              <a:t>; Indonesia is t</a:t>
            </a:r>
            <a:r>
              <a:rPr lang="en-US" altLang="ja-JP" b="1" dirty="0">
                <a:latin typeface="Arial" pitchFamily="34" charset="0"/>
                <a:cs typeface="Arial" pitchFamily="34" charset="0"/>
              </a:rPr>
              <a:t>he largest producer of palm oil </a:t>
            </a:r>
            <a:r>
              <a:rPr lang="en-US" altLang="ja-JP" dirty="0">
                <a:latin typeface="Arial" pitchFamily="34" charset="0"/>
                <a:cs typeface="Arial" pitchFamily="34" charset="0"/>
              </a:rPr>
              <a:t>(48% of the global total). Palm oil plantation is  the major cause (more than </a:t>
            </a:r>
            <a:r>
              <a:rPr lang="en-US" altLang="ja-JP" b="1" dirty="0">
                <a:latin typeface="Arial" pitchFamily="34" charset="0"/>
                <a:cs typeface="Arial" pitchFamily="34" charset="0"/>
              </a:rPr>
              <a:t>57%) of deforestation</a:t>
            </a:r>
            <a:r>
              <a:rPr lang="en-US" altLang="ja-JP" dirty="0">
                <a:latin typeface="Arial" pitchFamily="34" charset="0"/>
                <a:cs typeface="Arial" pitchFamily="34" charset="0"/>
              </a:rPr>
              <a:t> during 2000 -2010. About </a:t>
            </a:r>
            <a:r>
              <a:rPr lang="en-US" altLang="ja-JP" b="1" dirty="0">
                <a:latin typeface="Arial" pitchFamily="34" charset="0"/>
                <a:cs typeface="Arial" pitchFamily="34" charset="0"/>
              </a:rPr>
              <a:t>2 million smallholders </a:t>
            </a:r>
            <a:r>
              <a:rPr lang="en-US" altLang="ja-JP" dirty="0">
                <a:latin typeface="Arial" pitchFamily="34" charset="0"/>
                <a:cs typeface="Arial" pitchFamily="34" charset="0"/>
              </a:rPr>
              <a:t>manage 45% </a:t>
            </a:r>
            <a:r>
              <a:rPr lang="en-US" altLang="ja-JP" b="1" dirty="0">
                <a:latin typeface="Arial" pitchFamily="34" charset="0"/>
                <a:cs typeface="Arial" pitchFamily="34" charset="0"/>
              </a:rPr>
              <a:t>of the cultivated land</a:t>
            </a:r>
            <a:r>
              <a:rPr lang="en-US" altLang="ja-JP" dirty="0">
                <a:latin typeface="Arial" pitchFamily="34" charset="0"/>
                <a:cs typeface="Arial" pitchFamily="34" charset="0"/>
              </a:rPr>
              <a:t>, but </a:t>
            </a:r>
            <a:r>
              <a:rPr lang="en-US" altLang="ja-JP" b="1" dirty="0">
                <a:latin typeface="Arial" pitchFamily="34" charset="0"/>
                <a:cs typeface="Arial" pitchFamily="34" charset="0"/>
              </a:rPr>
              <a:t>supply</a:t>
            </a:r>
            <a:r>
              <a:rPr lang="en-US" altLang="ja-JP" dirty="0">
                <a:latin typeface="Arial" pitchFamily="34" charset="0"/>
                <a:cs typeface="Arial" pitchFamily="34" charset="0"/>
              </a:rPr>
              <a:t> </a:t>
            </a:r>
            <a:r>
              <a:rPr lang="en-US" altLang="ja-JP" b="1" dirty="0">
                <a:latin typeface="Arial" pitchFamily="34" charset="0"/>
                <a:cs typeface="Arial" pitchFamily="34" charset="0"/>
              </a:rPr>
              <a:t>less than 30% </a:t>
            </a:r>
            <a:r>
              <a:rPr lang="en-US" altLang="ja-JP" dirty="0">
                <a:latin typeface="Arial" pitchFamily="34" charset="0"/>
                <a:cs typeface="Arial" pitchFamily="34" charset="0"/>
              </a:rPr>
              <a:t>of the total fresh fruit bunches. </a:t>
            </a:r>
            <a:r>
              <a:rPr lang="en-US" altLang="ja-JP" b="1" dirty="0">
                <a:latin typeface="Arial" pitchFamily="34" charset="0"/>
                <a:cs typeface="Arial" pitchFamily="34" charset="0"/>
              </a:rPr>
              <a:t>Conversion of primary forest is the primary financing means</a:t>
            </a:r>
            <a:r>
              <a:rPr lang="en-US" altLang="ja-JP" dirty="0">
                <a:latin typeface="Arial" pitchFamily="34" charset="0"/>
                <a:cs typeface="Arial" pitchFamily="34" charset="0"/>
              </a:rPr>
              <a:t> for the establishment of palm plantations (Selling the timber generates revenues US$ 10,000 per hectare, followed by palm oil production).</a:t>
            </a:r>
            <a:endParaRPr lang="en-US" b="1" dirty="0">
              <a:latin typeface="Arial" pitchFamily="34" charset="0"/>
              <a:cs typeface="Arial" pitchFamily="34" charset="0"/>
            </a:endParaRPr>
          </a:p>
          <a:p>
            <a:pPr marL="61899" indent="-61899">
              <a:buFont typeface="Arial" pitchFamily="34" charset="0"/>
              <a:buChar char="•"/>
            </a:pPr>
            <a:r>
              <a:rPr lang="en-US" b="1" dirty="0">
                <a:solidFill>
                  <a:srgbClr val="00B0F0"/>
                </a:solidFill>
                <a:latin typeface="Arial" pitchFamily="34" charset="0"/>
                <a:cs typeface="Arial" pitchFamily="34" charset="0"/>
              </a:rPr>
              <a:t> IDH Solution: </a:t>
            </a:r>
            <a:r>
              <a:rPr lang="en-US" dirty="0">
                <a:latin typeface="Arial" pitchFamily="34" charset="0"/>
                <a:cs typeface="Arial" pitchFamily="34" charset="0"/>
              </a:rPr>
              <a:t>With quality </a:t>
            </a:r>
            <a:r>
              <a:rPr lang="en-US" b="1" dirty="0">
                <a:latin typeface="Arial" pitchFamily="34" charset="0"/>
                <a:cs typeface="Arial" pitchFamily="34" charset="0"/>
              </a:rPr>
              <a:t>inputs, technical assistance and financing</a:t>
            </a:r>
            <a:r>
              <a:rPr lang="en-US" dirty="0">
                <a:latin typeface="Arial" pitchFamily="34" charset="0"/>
                <a:cs typeface="Arial" pitchFamily="34" charset="0"/>
              </a:rPr>
              <a:t> for replanting through farmer development center(FDC) and cooperative development (for aggregation and cost mitigation), increase productivity, farm income while reduce deforestation.</a:t>
            </a:r>
          </a:p>
          <a:p>
            <a:pPr marL="61899" indent="-61899">
              <a:buFont typeface="Arial" pitchFamily="34" charset="0"/>
              <a:buChar char="•"/>
            </a:pPr>
            <a:r>
              <a:rPr lang="en-US" b="1" dirty="0">
                <a:solidFill>
                  <a:srgbClr val="00B0F0"/>
                </a:solidFill>
                <a:latin typeface="Arial" pitchFamily="34" charset="0"/>
                <a:cs typeface="Arial" pitchFamily="34" charset="0"/>
              </a:rPr>
              <a:t>Scale</a:t>
            </a:r>
            <a:r>
              <a:rPr lang="en-US" dirty="0">
                <a:solidFill>
                  <a:srgbClr val="00B0F0"/>
                </a:solidFill>
                <a:latin typeface="Arial" pitchFamily="34" charset="0"/>
                <a:cs typeface="Arial" pitchFamily="34" charset="0"/>
              </a:rPr>
              <a:t>.</a:t>
            </a:r>
            <a:r>
              <a:rPr lang="en-US" dirty="0">
                <a:latin typeface="Arial" pitchFamily="34" charset="0"/>
                <a:cs typeface="Arial" pitchFamily="34" charset="0"/>
              </a:rPr>
              <a:t> In  three pilot areas </a:t>
            </a:r>
            <a:r>
              <a:rPr lang="en-US" b="1" dirty="0">
                <a:latin typeface="Arial" pitchFamily="34" charset="0"/>
                <a:cs typeface="Arial" pitchFamily="34" charset="0"/>
              </a:rPr>
              <a:t>100,000 smallholder farmers</a:t>
            </a:r>
            <a:r>
              <a:rPr lang="en-US" dirty="0">
                <a:latin typeface="Arial" pitchFamily="34" charset="0"/>
                <a:cs typeface="Arial" pitchFamily="34" charset="0"/>
              </a:rPr>
              <a:t> engaged: with a plan to expand to 250,000 farmers to improve their productivity and income.</a:t>
            </a:r>
          </a:p>
          <a:p>
            <a:pPr marL="61899" indent="-61899">
              <a:buFont typeface="Arial" pitchFamily="34" charset="0"/>
              <a:buChar char="•"/>
            </a:pPr>
            <a:r>
              <a:rPr lang="en-US" b="1" dirty="0">
                <a:solidFill>
                  <a:srgbClr val="00B0F0"/>
                </a:solidFill>
                <a:latin typeface="Arial" pitchFamily="34" charset="0"/>
                <a:cs typeface="Arial" pitchFamily="34" charset="0"/>
              </a:rPr>
              <a:t>Financing</a:t>
            </a:r>
            <a:r>
              <a:rPr lang="en-US" b="1" dirty="0">
                <a:latin typeface="Arial" pitchFamily="34" charset="0"/>
                <a:cs typeface="Arial" pitchFamily="34" charset="0"/>
              </a:rPr>
              <a:t> : </a:t>
            </a:r>
            <a:r>
              <a:rPr lang="en-US" dirty="0">
                <a:latin typeface="Arial" pitchFamily="34" charset="0"/>
                <a:cs typeface="Arial" pitchFamily="34" charset="0"/>
              </a:rPr>
              <a:t>local commercial banks and microfinance institutions in liaison with oil mills, FDC and cooperatives provide credit in kind (inputs, services and working capital) to individual farmers for 3- 8 years. Repayment to be collected through the buyers. L</a:t>
            </a:r>
            <a:r>
              <a:rPr lang="en-US" altLang="ja-JP" dirty="0">
                <a:latin typeface="Arial" pitchFamily="34" charset="0"/>
                <a:cs typeface="Arial" pitchFamily="34" charset="0"/>
              </a:rPr>
              <a:t>ending rate reduction for smallholder farmers w</a:t>
            </a:r>
            <a:r>
              <a:rPr lang="en-US" dirty="0">
                <a:latin typeface="Arial" pitchFamily="34" charset="0"/>
                <a:cs typeface="Arial" pitchFamily="34" charset="0"/>
              </a:rPr>
              <a:t>ith cost reduction measures (wholesale fund and securitization and diverse risk distribution) and an industry guarantee fund.</a:t>
            </a:r>
          </a:p>
          <a:p>
            <a:pPr marL="61899" indent="-61899">
              <a:buFont typeface="Arial" pitchFamily="34" charset="0"/>
              <a:buChar char="•"/>
            </a:pPr>
            <a:r>
              <a:rPr lang="en-US" altLang="ja-JP" b="1" dirty="0">
                <a:solidFill>
                  <a:srgbClr val="00B0F0"/>
                </a:solidFill>
                <a:latin typeface="Arial" pitchFamily="34" charset="0"/>
                <a:cs typeface="Arial" pitchFamily="34" charset="0"/>
              </a:rPr>
              <a:t>Stakeholders</a:t>
            </a:r>
          </a:p>
          <a:p>
            <a:pPr marL="247595" lvl="1" indent="-123798">
              <a:buFont typeface="Arial" pitchFamily="34" charset="0"/>
              <a:buChar char="•"/>
            </a:pPr>
            <a:r>
              <a:rPr lang="en-US" altLang="ja-JP" b="1" dirty="0">
                <a:latin typeface="Arial" pitchFamily="34" charset="0"/>
                <a:cs typeface="Arial" pitchFamily="34" charset="0"/>
              </a:rPr>
              <a:t>Public sector and communities-</a:t>
            </a:r>
            <a:r>
              <a:rPr lang="en-US" altLang="ja-JP" i="1" dirty="0">
                <a:latin typeface="Arial" pitchFamily="34" charset="0"/>
                <a:cs typeface="Arial" pitchFamily="34" charset="0"/>
              </a:rPr>
              <a:t>NGOs ,Provincial Gov’t Offices ,</a:t>
            </a:r>
            <a:r>
              <a:rPr lang="en-US" altLang="ja-JP" dirty="0">
                <a:latin typeface="Arial" pitchFamily="34" charset="0"/>
                <a:cs typeface="Arial" pitchFamily="34" charset="0"/>
              </a:rPr>
              <a:t>•</a:t>
            </a:r>
            <a:r>
              <a:rPr lang="en-US" altLang="ja-JP" i="1" dirty="0">
                <a:latin typeface="Arial" pitchFamily="34" charset="0"/>
                <a:cs typeface="Arial" pitchFamily="34" charset="0"/>
              </a:rPr>
              <a:t>Farmer groups ,</a:t>
            </a:r>
            <a:r>
              <a:rPr lang="en-US" altLang="ja-JP" dirty="0">
                <a:latin typeface="Arial" pitchFamily="34" charset="0"/>
                <a:cs typeface="Arial" pitchFamily="34" charset="0"/>
              </a:rPr>
              <a:t>•</a:t>
            </a:r>
            <a:r>
              <a:rPr lang="en-US" altLang="ja-JP" i="1" dirty="0">
                <a:latin typeface="Arial" pitchFamily="34" charset="0"/>
                <a:cs typeface="Arial" pitchFamily="34" charset="0"/>
              </a:rPr>
              <a:t>Traders, Smallholders </a:t>
            </a:r>
            <a:endParaRPr lang="en-US" altLang="ja-JP" b="1" dirty="0">
              <a:latin typeface="Arial" pitchFamily="34" charset="0"/>
              <a:cs typeface="Arial" pitchFamily="34" charset="0"/>
            </a:endParaRPr>
          </a:p>
          <a:p>
            <a:pPr marL="247595" lvl="1" indent="-123798">
              <a:buFont typeface="Arial" pitchFamily="34" charset="0"/>
              <a:buChar char="•"/>
            </a:pPr>
            <a:r>
              <a:rPr lang="en-US" altLang="ja-JP" b="1" dirty="0">
                <a:latin typeface="Arial" pitchFamily="34" charset="0"/>
                <a:cs typeface="Arial" pitchFamily="34" charset="0"/>
              </a:rPr>
              <a:t>Companies (Producers and Buyers</a:t>
            </a:r>
            <a:r>
              <a:rPr lang="en-US" altLang="ja-JP" dirty="0">
                <a:latin typeface="Arial" pitchFamily="34" charset="0"/>
                <a:cs typeface="Arial" pitchFamily="34" charset="0"/>
              </a:rPr>
              <a:t>) </a:t>
            </a:r>
            <a:r>
              <a:rPr lang="en-US" altLang="ja-JP" i="1" dirty="0">
                <a:latin typeface="Arial" pitchFamily="34" charset="0"/>
                <a:cs typeface="Arial" pitchFamily="34" charset="0"/>
              </a:rPr>
              <a:t>Asian Agri </a:t>
            </a:r>
            <a:r>
              <a:rPr lang="en-US" altLang="ja-JP" dirty="0">
                <a:latin typeface="Arial" pitchFamily="34" charset="0"/>
                <a:cs typeface="Arial" pitchFamily="34" charset="0"/>
              </a:rPr>
              <a:t>•</a:t>
            </a:r>
            <a:r>
              <a:rPr lang="en-US" altLang="ja-JP" i="1" dirty="0">
                <a:latin typeface="Arial" pitchFamily="34" charset="0"/>
                <a:cs typeface="Arial" pitchFamily="34" charset="0"/>
              </a:rPr>
              <a:t>First Resources </a:t>
            </a:r>
            <a:r>
              <a:rPr lang="en-US" altLang="ja-JP" dirty="0">
                <a:latin typeface="Arial" pitchFamily="34" charset="0"/>
                <a:cs typeface="Arial" pitchFamily="34" charset="0"/>
              </a:rPr>
              <a:t>•</a:t>
            </a:r>
            <a:r>
              <a:rPr lang="en-US" altLang="ja-JP" i="1" dirty="0">
                <a:latin typeface="Arial" pitchFamily="34" charset="0"/>
                <a:cs typeface="Arial" pitchFamily="34" charset="0"/>
              </a:rPr>
              <a:t>Good Hope </a:t>
            </a:r>
            <a:r>
              <a:rPr lang="en-US" altLang="ja-JP" dirty="0">
                <a:latin typeface="Arial" pitchFamily="34" charset="0"/>
                <a:cs typeface="Arial" pitchFamily="34" charset="0"/>
              </a:rPr>
              <a:t>•</a:t>
            </a:r>
            <a:r>
              <a:rPr lang="en-US" altLang="ja-JP" i="1" dirty="0">
                <a:latin typeface="Arial" pitchFamily="34" charset="0"/>
                <a:cs typeface="Arial" pitchFamily="34" charset="0"/>
              </a:rPr>
              <a:t>IOI </a:t>
            </a:r>
            <a:r>
              <a:rPr lang="en-US" altLang="ja-JP" dirty="0">
                <a:latin typeface="Arial" pitchFamily="34" charset="0"/>
                <a:cs typeface="Arial" pitchFamily="34" charset="0"/>
              </a:rPr>
              <a:t>•</a:t>
            </a:r>
            <a:r>
              <a:rPr lang="en-US" altLang="ja-JP" i="1" dirty="0">
                <a:latin typeface="Arial" pitchFamily="34" charset="0"/>
                <a:cs typeface="Arial" pitchFamily="34" charset="0"/>
              </a:rPr>
              <a:t>PTPN III </a:t>
            </a:r>
            <a:r>
              <a:rPr lang="en-US" altLang="ja-JP" dirty="0">
                <a:latin typeface="Arial" pitchFamily="34" charset="0"/>
                <a:cs typeface="Arial" pitchFamily="34" charset="0"/>
              </a:rPr>
              <a:t>•</a:t>
            </a:r>
            <a:r>
              <a:rPr lang="en-US" altLang="ja-JP" i="1" dirty="0">
                <a:latin typeface="Arial" pitchFamily="34" charset="0"/>
                <a:cs typeface="Arial" pitchFamily="34" charset="0"/>
              </a:rPr>
              <a:t>PT SMART </a:t>
            </a:r>
            <a:r>
              <a:rPr lang="en-US" altLang="ja-JP" dirty="0">
                <a:latin typeface="Arial" pitchFamily="34" charset="0"/>
                <a:cs typeface="Arial" pitchFamily="34" charset="0"/>
              </a:rPr>
              <a:t>•</a:t>
            </a:r>
            <a:r>
              <a:rPr lang="en-US" altLang="ja-JP" i="1" dirty="0">
                <a:latin typeface="Arial" pitchFamily="34" charset="0"/>
                <a:cs typeface="Arial" pitchFamily="34" charset="0"/>
              </a:rPr>
              <a:t>Sime Darby </a:t>
            </a:r>
            <a:r>
              <a:rPr lang="en-US" altLang="ja-JP" dirty="0">
                <a:latin typeface="Arial" pitchFamily="34" charset="0"/>
                <a:cs typeface="Arial" pitchFamily="34" charset="0"/>
              </a:rPr>
              <a:t>•</a:t>
            </a:r>
            <a:r>
              <a:rPr lang="en-US" altLang="ja-JP" i="1" dirty="0">
                <a:latin typeface="Arial" pitchFamily="34" charset="0"/>
                <a:cs typeface="Arial" pitchFamily="34" charset="0"/>
              </a:rPr>
              <a:t>Sipef </a:t>
            </a:r>
            <a:r>
              <a:rPr lang="en-US" altLang="ja-JP" dirty="0">
                <a:latin typeface="Arial" pitchFamily="34" charset="0"/>
                <a:cs typeface="Arial" pitchFamily="34" charset="0"/>
              </a:rPr>
              <a:t>•</a:t>
            </a:r>
            <a:r>
              <a:rPr lang="en-US" altLang="ja-JP" i="1" dirty="0">
                <a:latin typeface="Arial" pitchFamily="34" charset="0"/>
                <a:cs typeface="Arial" pitchFamily="34" charset="0"/>
              </a:rPr>
              <a:t>Socfin </a:t>
            </a:r>
            <a:r>
              <a:rPr lang="en-US" altLang="ja-JP" dirty="0">
                <a:latin typeface="Arial" pitchFamily="34" charset="0"/>
                <a:cs typeface="Arial" pitchFamily="34" charset="0"/>
              </a:rPr>
              <a:t>;</a:t>
            </a:r>
            <a:r>
              <a:rPr lang="en-US" altLang="ja-JP" i="1" dirty="0">
                <a:latin typeface="Arial" pitchFamily="34" charset="0"/>
                <a:cs typeface="Arial" pitchFamily="34" charset="0"/>
              </a:rPr>
              <a:t>Ahold </a:t>
            </a:r>
            <a:r>
              <a:rPr lang="en-US" altLang="ja-JP" dirty="0">
                <a:latin typeface="Arial" pitchFamily="34" charset="0"/>
                <a:cs typeface="Arial" pitchFamily="34" charset="0"/>
              </a:rPr>
              <a:t>•</a:t>
            </a:r>
            <a:r>
              <a:rPr lang="en-US" altLang="ja-JP" i="1" dirty="0">
                <a:latin typeface="Arial" pitchFamily="34" charset="0"/>
                <a:cs typeface="Arial" pitchFamily="34" charset="0"/>
              </a:rPr>
              <a:t>Johnson &amp; Johnson </a:t>
            </a:r>
            <a:r>
              <a:rPr lang="en-US" altLang="ja-JP" dirty="0">
                <a:latin typeface="Arial" pitchFamily="34" charset="0"/>
                <a:cs typeface="Arial" pitchFamily="34" charset="0"/>
              </a:rPr>
              <a:t>•</a:t>
            </a:r>
            <a:r>
              <a:rPr lang="en-US" altLang="ja-JP" i="1" dirty="0">
                <a:latin typeface="Arial" pitchFamily="34" charset="0"/>
                <a:cs typeface="Arial" pitchFamily="34" charset="0"/>
              </a:rPr>
              <a:t>Mars </a:t>
            </a:r>
            <a:r>
              <a:rPr lang="en-US" altLang="ja-JP" dirty="0">
                <a:latin typeface="Arial" pitchFamily="34" charset="0"/>
                <a:cs typeface="Arial" pitchFamily="34" charset="0"/>
              </a:rPr>
              <a:t>•</a:t>
            </a:r>
            <a:r>
              <a:rPr lang="en-US" altLang="ja-JP" i="1" dirty="0">
                <a:latin typeface="Arial" pitchFamily="34" charset="0"/>
                <a:cs typeface="Arial" pitchFamily="34" charset="0"/>
              </a:rPr>
              <a:t>Mondelez </a:t>
            </a:r>
            <a:r>
              <a:rPr lang="en-US" altLang="ja-JP" dirty="0">
                <a:latin typeface="Arial" pitchFamily="34" charset="0"/>
                <a:cs typeface="Arial" pitchFamily="34" charset="0"/>
              </a:rPr>
              <a:t>•</a:t>
            </a:r>
            <a:r>
              <a:rPr lang="en-US" altLang="ja-JP" i="1" dirty="0">
                <a:latin typeface="Arial" pitchFamily="34" charset="0"/>
                <a:cs typeface="Arial" pitchFamily="34" charset="0"/>
              </a:rPr>
              <a:t>Unilever </a:t>
            </a:r>
            <a:r>
              <a:rPr lang="en-US" altLang="ja-JP" dirty="0">
                <a:latin typeface="Arial" pitchFamily="34" charset="0"/>
                <a:cs typeface="Arial" pitchFamily="34" charset="0"/>
              </a:rPr>
              <a:t>•</a:t>
            </a:r>
            <a:r>
              <a:rPr lang="en-US" altLang="ja-JP" i="1" dirty="0">
                <a:latin typeface="Arial" pitchFamily="34" charset="0"/>
                <a:cs typeface="Arial" pitchFamily="34" charset="0"/>
              </a:rPr>
              <a:t>Walmart </a:t>
            </a:r>
          </a:p>
          <a:p>
            <a:pPr marL="247595" lvl="1" indent="-123798">
              <a:buFont typeface="Arial" pitchFamily="34" charset="0"/>
              <a:buChar char="•"/>
            </a:pPr>
            <a:r>
              <a:rPr lang="en-US" altLang="ja-JP" b="1" dirty="0">
                <a:latin typeface="Arial" pitchFamily="34" charset="0"/>
                <a:cs typeface="Arial" pitchFamily="34" charset="0"/>
              </a:rPr>
              <a:t>Banks - </a:t>
            </a:r>
            <a:r>
              <a:rPr lang="en-US" altLang="ja-JP" i="1" dirty="0">
                <a:latin typeface="Arial" pitchFamily="34" charset="0"/>
                <a:cs typeface="Arial" pitchFamily="34" charset="0"/>
              </a:rPr>
              <a:t>Rabobank </a:t>
            </a:r>
            <a:r>
              <a:rPr lang="en-US" altLang="ja-JP" dirty="0">
                <a:latin typeface="Arial" pitchFamily="34" charset="0"/>
                <a:cs typeface="Arial" pitchFamily="34" charset="0"/>
              </a:rPr>
              <a:t>•</a:t>
            </a:r>
            <a:r>
              <a:rPr lang="en-US" altLang="ja-JP" i="1" dirty="0">
                <a:latin typeface="Arial" pitchFamily="34" charset="0"/>
                <a:cs typeface="Arial" pitchFamily="34" charset="0"/>
              </a:rPr>
              <a:t>BCA Bank Sahabat </a:t>
            </a:r>
            <a:r>
              <a:rPr lang="en-US" altLang="ja-JP" dirty="0">
                <a:latin typeface="Arial" pitchFamily="34" charset="0"/>
                <a:cs typeface="Arial" pitchFamily="34" charset="0"/>
              </a:rPr>
              <a:t>•</a:t>
            </a:r>
            <a:r>
              <a:rPr lang="en-US" altLang="ja-JP" i="1" dirty="0">
                <a:latin typeface="Arial" pitchFamily="34" charset="0"/>
                <a:cs typeface="Arial" pitchFamily="34" charset="0"/>
              </a:rPr>
              <a:t>BRI </a:t>
            </a:r>
            <a:r>
              <a:rPr lang="en-US" altLang="ja-JP" dirty="0">
                <a:latin typeface="Arial" pitchFamily="34" charset="0"/>
                <a:cs typeface="Arial" pitchFamily="34" charset="0"/>
              </a:rPr>
              <a:t>•</a:t>
            </a:r>
            <a:r>
              <a:rPr lang="en-US" altLang="ja-JP" i="1" dirty="0">
                <a:latin typeface="Arial" pitchFamily="34" charset="0"/>
                <a:cs typeface="Arial" pitchFamily="34" charset="0"/>
              </a:rPr>
              <a:t>Bukopin </a:t>
            </a:r>
            <a:r>
              <a:rPr lang="en-US" altLang="ja-JP" dirty="0">
                <a:latin typeface="Arial" pitchFamily="34" charset="0"/>
                <a:cs typeface="Arial" pitchFamily="34" charset="0"/>
              </a:rPr>
              <a:t>•</a:t>
            </a:r>
            <a:r>
              <a:rPr lang="en-US" altLang="ja-JP" i="1" dirty="0">
                <a:latin typeface="Arial" pitchFamily="34" charset="0"/>
                <a:cs typeface="Arial" pitchFamily="34" charset="0"/>
              </a:rPr>
              <a:t>CIMB Niaga </a:t>
            </a:r>
          </a:p>
          <a:p>
            <a:pPr marL="557090" lvl="1" indent="-61899">
              <a:buFont typeface="Arial" pitchFamily="34" charset="0"/>
              <a:buChar cha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xmlns="" val="1860889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899" indent="-61899">
              <a:buFont typeface="Arial" pitchFamily="34" charset="0"/>
              <a:buChar char="•"/>
            </a:pPr>
            <a:r>
              <a:rPr lang="en-US" altLang="ja-JP" b="1" dirty="0">
                <a:latin typeface="Arial" pitchFamily="34" charset="0"/>
                <a:cs typeface="Arial" pitchFamily="34" charset="0"/>
              </a:rPr>
              <a:t>Many of the ongoing initiatives are small in scale</a:t>
            </a:r>
            <a:r>
              <a:rPr lang="en-US" altLang="ja-JP" dirty="0">
                <a:latin typeface="Arial" pitchFamily="34" charset="0"/>
                <a:cs typeface="Arial" pitchFamily="34" charset="0"/>
              </a:rPr>
              <a:t> : </a:t>
            </a:r>
          </a:p>
          <a:p>
            <a:pPr marL="247595" lvl="1" indent="-123798">
              <a:buFont typeface="Arial" pitchFamily="34" charset="0"/>
              <a:buChar char="•"/>
            </a:pPr>
            <a:r>
              <a:rPr lang="en-US" altLang="ja-JP" dirty="0">
                <a:latin typeface="Arial" pitchFamily="34" charset="0"/>
                <a:cs typeface="Arial" pitchFamily="34" charset="0"/>
              </a:rPr>
              <a:t>started for CRS purposes and/or building up on past public/NGO programs </a:t>
            </a:r>
          </a:p>
          <a:p>
            <a:pPr marL="247595" lvl="1" indent="-123798">
              <a:buFont typeface="Arial" pitchFamily="34" charset="0"/>
              <a:buChar char="•"/>
            </a:pPr>
            <a:r>
              <a:rPr lang="en-US" altLang="ja-JP" dirty="0">
                <a:latin typeface="Arial" pitchFamily="34" charset="0"/>
                <a:cs typeface="Arial" pitchFamily="34" charset="0"/>
              </a:rPr>
              <a:t>a gap between their current scope, and the scale of public sector strategies for food security and agriculture development.</a:t>
            </a:r>
          </a:p>
          <a:p>
            <a:pPr marL="61899" indent="-61899">
              <a:buFont typeface="Arial" pitchFamily="34" charset="0"/>
              <a:buChar char="•"/>
            </a:pPr>
            <a:r>
              <a:rPr lang="en-US" altLang="ja-JP" b="1" dirty="0">
                <a:latin typeface="Arial" pitchFamily="34" charset="0"/>
                <a:cs typeface="Arial" pitchFamily="34" charset="0"/>
              </a:rPr>
              <a:t> Opportunities for public investments : </a:t>
            </a:r>
            <a:r>
              <a:rPr lang="en-US" altLang="ja-JP" b="1" i="1" dirty="0">
                <a:latin typeface="Arial" pitchFamily="34" charset="0"/>
                <a:cs typeface="Arial" pitchFamily="34" charset="0"/>
              </a:rPr>
              <a:t>Upscale ongoing private sector business cases to establish inclusive and sustainable agricultural commodity value chain. </a:t>
            </a:r>
            <a:endParaRPr lang="en-US" altLang="ja-JP" dirty="0">
              <a:latin typeface="Arial" pitchFamily="34" charset="0"/>
              <a:cs typeface="Arial" pitchFamily="34" charset="0"/>
            </a:endParaRPr>
          </a:p>
          <a:p>
            <a:pPr marL="247595" lvl="1" indent="-123798">
              <a:buFont typeface="Arial" pitchFamily="34" charset="0"/>
              <a:buChar char="•"/>
            </a:pPr>
            <a:r>
              <a:rPr lang="en-US" altLang="ja-JP" dirty="0">
                <a:latin typeface="Arial" pitchFamily="34" charset="0"/>
                <a:cs typeface="Arial" pitchFamily="34" charset="0"/>
              </a:rPr>
              <a:t>Up-front public support for the initial stage (guarantee, blend-financing) the ongoing programs can be expanded in scope for each commodity and/or variety of commodities. </a:t>
            </a:r>
          </a:p>
          <a:p>
            <a:pPr marL="557090" lvl="1" indent="-61899">
              <a:buFont typeface="Arial" pitchFamily="34" charset="0"/>
              <a:buChar char="•"/>
            </a:pPr>
            <a:endParaRPr lang="ja-JP" altLang="ja-JP" dirty="0">
              <a:latin typeface="Arial" pitchFamily="34" charset="0"/>
              <a:cs typeface="Arial" pitchFamily="34" charset="0"/>
            </a:endParaRPr>
          </a:p>
          <a:p>
            <a:pPr marL="247595" lvl="1" indent="-123798">
              <a:buFont typeface="Arial" pitchFamily="34" charset="0"/>
              <a:buChar char="•"/>
            </a:pPr>
            <a:r>
              <a:rPr lang="en-US" altLang="ja-JP" b="1" dirty="0">
                <a:latin typeface="Arial" pitchFamily="34" charset="0"/>
                <a:cs typeface="Arial" pitchFamily="34" charset="0"/>
              </a:rPr>
              <a:t>Effective Public Policy Changes</a:t>
            </a:r>
            <a:r>
              <a:rPr lang="en-US" altLang="ja-JP" dirty="0">
                <a:latin typeface="Arial" pitchFamily="34" charset="0"/>
                <a:cs typeface="Arial" pitchFamily="34" charset="0"/>
              </a:rPr>
              <a:t> to support  market based agriculture  development and the PPPs</a:t>
            </a:r>
          </a:p>
          <a:p>
            <a:pPr marL="371393" lvl="2" indent="-123798">
              <a:buFont typeface="Wingdings" pitchFamily="2" charset="2"/>
              <a:buChar char="u"/>
            </a:pPr>
            <a:r>
              <a:rPr lang="en-US" altLang="ja-JP" dirty="0">
                <a:latin typeface="Arial" pitchFamily="34" charset="0"/>
                <a:cs typeface="Arial" pitchFamily="34" charset="0"/>
              </a:rPr>
              <a:t>( Example of Viet Nam)</a:t>
            </a:r>
            <a:r>
              <a:rPr lang="en-US" altLang="ja-JP" i="1" dirty="0">
                <a:latin typeface="Arial" pitchFamily="34" charset="0"/>
                <a:cs typeface="Arial" pitchFamily="34" charset="0"/>
              </a:rPr>
              <a:t>The Government has streamlined and strengthened the </a:t>
            </a:r>
            <a:r>
              <a:rPr lang="en-US" altLang="ja-JP" b="1" i="1" dirty="0">
                <a:latin typeface="Arial" pitchFamily="34" charset="0"/>
                <a:cs typeface="Arial" pitchFamily="34" charset="0"/>
              </a:rPr>
              <a:t>policies for approving new seed varieties and managing farmer extension program</a:t>
            </a:r>
            <a:r>
              <a:rPr lang="en-US" altLang="ja-JP" i="1" dirty="0">
                <a:latin typeface="Arial" pitchFamily="34" charset="0"/>
                <a:cs typeface="Arial" pitchFamily="34" charset="0"/>
              </a:rPr>
              <a:t>.</a:t>
            </a:r>
          </a:p>
          <a:p>
            <a:pPr marL="371393" lvl="2" indent="-123798">
              <a:buFont typeface="Wingdings" pitchFamily="2" charset="2"/>
              <a:buChar char="u"/>
            </a:pPr>
            <a:r>
              <a:rPr lang="en-US" dirty="0">
                <a:latin typeface="Arial" pitchFamily="34" charset="0"/>
                <a:cs typeface="Arial" pitchFamily="34" charset="0"/>
              </a:rPr>
              <a:t>Innovative financing scheme (e.g. </a:t>
            </a:r>
            <a:r>
              <a:rPr lang="en-US" altLang="ja-JP" dirty="0">
                <a:latin typeface="Arial" pitchFamily="34" charset="0"/>
                <a:cs typeface="Arial" pitchFamily="34" charset="0"/>
              </a:rPr>
              <a:t>wholesale fund and securitization for palm oil in Indonesia ) needs </a:t>
            </a:r>
            <a:r>
              <a:rPr lang="en-US" dirty="0">
                <a:latin typeface="Arial" pitchFamily="34" charset="0"/>
                <a:cs typeface="Arial" pitchFamily="34" charset="0"/>
              </a:rPr>
              <a:t>good regulatory environment and efficient value chain infrastructure.</a:t>
            </a:r>
          </a:p>
          <a:p>
            <a:pPr marL="247595" lvl="1" indent="-123798">
              <a:buFont typeface="Arial" pitchFamily="34" charset="0"/>
              <a:buChar char="•"/>
            </a:pPr>
            <a:r>
              <a:rPr lang="en-US" altLang="ja-JP" dirty="0">
                <a:latin typeface="Arial" pitchFamily="34" charset="0"/>
                <a:cs typeface="Arial" pitchFamily="34" charset="0"/>
              </a:rPr>
              <a:t>Public institutions’ engagement as a </a:t>
            </a:r>
            <a:r>
              <a:rPr lang="en-US" altLang="ja-JP" b="1" dirty="0">
                <a:latin typeface="Arial" pitchFamily="34" charset="0"/>
                <a:cs typeface="Arial" pitchFamily="34" charset="0"/>
              </a:rPr>
              <a:t>good governance force </a:t>
            </a:r>
            <a:r>
              <a:rPr lang="en-US" altLang="ja-JP" dirty="0">
                <a:latin typeface="Arial" pitchFamily="34" charset="0"/>
                <a:cs typeface="Arial" pitchFamily="34" charset="0"/>
              </a:rPr>
              <a:t>to (i) maximize the inclusion of smallholder farmers  and their participation; and (ii) promote sustainable agriculture practices.  </a:t>
            </a:r>
            <a:endParaRPr lang="ja-JP" altLang="ja-JP" dirty="0">
              <a:latin typeface="Arial" pitchFamily="34" charset="0"/>
              <a:cs typeface="Arial" pitchFamily="34" charset="0"/>
            </a:endParaRPr>
          </a:p>
          <a:p>
            <a:pPr marL="495191" lvl="2" indent="-185697">
              <a:buFont typeface="Wingdings" pitchFamily="2" charset="2"/>
              <a:buChar char="u"/>
            </a:pPr>
            <a:r>
              <a:rPr lang="en-US" altLang="ja-JP" dirty="0">
                <a:latin typeface="Arial" pitchFamily="34" charset="0"/>
                <a:cs typeface="Arial" pitchFamily="34" charset="0"/>
              </a:rPr>
              <a:t>Example: GAFSP Private Sector Window and IFC investments in Root Capital (blended finance/concessional terms for some parts)</a:t>
            </a:r>
          </a:p>
          <a:p>
            <a:pPr lvl="2">
              <a:buFont typeface="Wingdings" pitchFamily="2" charset="2"/>
              <a:buNone/>
            </a:pPr>
            <a:endParaRPr lang="en-US" altLang="ja-JP"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6F3F9F8-9AAB-48C4-9C87-43774DAE7173}" type="slidenum">
              <a:rPr lang="en-US" smtClean="0"/>
              <a:pPr/>
              <a:t>12</a:t>
            </a:fld>
            <a:endParaRPr lang="en-US" dirty="0"/>
          </a:p>
        </p:txBody>
      </p:sp>
    </p:spTree>
    <p:extLst>
      <p:ext uri="{BB962C8B-B14F-4D97-AF65-F5344CB8AC3E}">
        <p14:creationId xmlns:p14="http://schemas.microsoft.com/office/powerpoint/2010/main" xmlns="" val="1860889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1899" indent="-61899">
              <a:buFont typeface="Arial" pitchFamily="34" charset="0"/>
              <a:buChar char="•"/>
            </a:pPr>
            <a:r>
              <a:rPr lang="en-US" altLang="ja-JP" b="1" dirty="0">
                <a:latin typeface="Arial" pitchFamily="34" charset="0"/>
                <a:cs typeface="Arial" pitchFamily="34" charset="0"/>
              </a:rPr>
              <a:t>Invest in both hard infrastructure</a:t>
            </a:r>
            <a:r>
              <a:rPr lang="en-US" altLang="ja-JP" dirty="0">
                <a:latin typeface="Arial" pitchFamily="34" charset="0"/>
                <a:cs typeface="Arial" pitchFamily="34" charset="0"/>
              </a:rPr>
              <a:t> (roads, electricity, storage facilities, water etc) and </a:t>
            </a:r>
            <a:r>
              <a:rPr lang="en-US" altLang="ja-JP" b="1" dirty="0">
                <a:latin typeface="Arial" pitchFamily="34" charset="0"/>
                <a:cs typeface="Arial" pitchFamily="34" charset="0"/>
              </a:rPr>
              <a:t>institutional infrastructure</a:t>
            </a:r>
            <a:r>
              <a:rPr lang="en-US" altLang="ja-JP" dirty="0">
                <a:latin typeface="Arial" pitchFamily="34" charset="0"/>
                <a:cs typeface="Arial" pitchFamily="34" charset="0"/>
              </a:rPr>
              <a:t> (establishment of viable farmers’ organizations and their business links with relevant distributors, processors, and major raw material purchasing companies) for effective aggregation</a:t>
            </a:r>
          </a:p>
          <a:p>
            <a:pPr marL="61899" indent="-61899">
              <a:buFont typeface="Arial" pitchFamily="34" charset="0"/>
              <a:buChar char="•"/>
            </a:pPr>
            <a:endParaRPr lang="ja-JP" altLang="ja-JP" dirty="0">
              <a:latin typeface="Arial" pitchFamily="34" charset="0"/>
              <a:cs typeface="Arial" pitchFamily="34" charset="0"/>
            </a:endParaRPr>
          </a:p>
          <a:p>
            <a:pPr marL="61899" indent="-61899">
              <a:buFont typeface="Arial" pitchFamily="34" charset="0"/>
              <a:buChar char="•"/>
            </a:pPr>
            <a:r>
              <a:rPr lang="en-US" altLang="ja-JP" b="1" dirty="0">
                <a:latin typeface="Arial" pitchFamily="34" charset="0"/>
                <a:cs typeface="Arial" pitchFamily="34" charset="0"/>
              </a:rPr>
              <a:t>Enabling policy and regulatory environment generation</a:t>
            </a:r>
            <a:r>
              <a:rPr lang="en-US" altLang="ja-JP" dirty="0">
                <a:latin typeface="Arial" pitchFamily="34" charset="0"/>
                <a:cs typeface="Arial" pitchFamily="34" charset="0"/>
              </a:rPr>
              <a:t> to develop viable agricultural commodity value chains and financing means for major players in the chains.</a:t>
            </a:r>
            <a:endParaRPr lang="ja-JP" altLang="ja-JP" dirty="0">
              <a:latin typeface="Arial" pitchFamily="34" charset="0"/>
              <a:cs typeface="Arial" pitchFamily="34" charset="0"/>
            </a:endParaRPr>
          </a:p>
          <a:p>
            <a:pPr lvl="1">
              <a:buFont typeface="Wingdings" pitchFamily="2" charset="2"/>
              <a:buChar char="u"/>
            </a:pPr>
            <a:r>
              <a:rPr lang="en-US" altLang="ja-JP" dirty="0">
                <a:latin typeface="Arial" pitchFamily="34" charset="0"/>
                <a:cs typeface="Arial" pitchFamily="34" charset="0"/>
              </a:rPr>
              <a:t>Rural, agricultural, and microfinance; managed warehouses that enable collateralization of inventory; the certification of agricultural inputs; registration of agribusinesses; the development of industry standards; opening of domestic and international</a:t>
            </a:r>
            <a:r>
              <a:rPr lang="en-US" altLang="ja-JP" b="1" dirty="0">
                <a:latin typeface="Arial" pitchFamily="34" charset="0"/>
                <a:cs typeface="Arial" pitchFamily="34" charset="0"/>
              </a:rPr>
              <a:t> </a:t>
            </a:r>
            <a:r>
              <a:rPr lang="en-US" altLang="ja-JP" dirty="0">
                <a:latin typeface="Arial" pitchFamily="34" charset="0"/>
                <a:cs typeface="Arial" pitchFamily="34" charset="0"/>
              </a:rPr>
              <a:t>markets etc. </a:t>
            </a:r>
          </a:p>
          <a:p>
            <a:pPr lvl="1">
              <a:buFont typeface="Wingdings" pitchFamily="2" charset="2"/>
              <a:buChar char="u"/>
            </a:pPr>
            <a:endParaRPr lang="ja-JP" altLang="ja-JP" dirty="0">
              <a:latin typeface="Arial" pitchFamily="34" charset="0"/>
              <a:cs typeface="Arial" pitchFamily="34" charset="0"/>
            </a:endParaRPr>
          </a:p>
          <a:p>
            <a:pPr lvl="0">
              <a:buFont typeface="Arial" pitchFamily="34" charset="0"/>
              <a:buChar char="•"/>
            </a:pPr>
            <a:r>
              <a:rPr lang="en-US" altLang="ja-JP" b="1" dirty="0">
                <a:latin typeface="Arial" pitchFamily="34" charset="0"/>
                <a:cs typeface="Arial" pitchFamily="34" charset="0"/>
              </a:rPr>
              <a:t>Use of public funds to contribute to risk mitigation/financing cost reduction. </a:t>
            </a:r>
            <a:r>
              <a:rPr lang="en-US" altLang="ja-JP" dirty="0">
                <a:latin typeface="Arial" pitchFamily="34" charset="0"/>
                <a:cs typeface="Arial" pitchFamily="34" charset="0"/>
              </a:rPr>
              <a:t>Guarantee funds, agricultural insurance, incentives for start-up. </a:t>
            </a:r>
          </a:p>
          <a:p>
            <a:pPr lvl="0">
              <a:buFont typeface="Arial" pitchFamily="34" charset="0"/>
              <a:buChar char="•"/>
            </a:pPr>
            <a:endParaRPr lang="ja-JP" altLang="ja-JP" dirty="0">
              <a:latin typeface="Arial" pitchFamily="34" charset="0"/>
              <a:cs typeface="Arial" pitchFamily="34" charset="0"/>
            </a:endParaRPr>
          </a:p>
          <a:p>
            <a:pPr marL="0" lvl="1">
              <a:buFont typeface="Arial" pitchFamily="34" charset="0"/>
              <a:buChar char="•"/>
              <a:tabLst>
                <a:tab pos="0" algn="l"/>
              </a:tabLst>
            </a:pPr>
            <a:r>
              <a:rPr lang="en-US" altLang="ja-JP" b="1" dirty="0">
                <a:latin typeface="Arial" pitchFamily="34" charset="0"/>
                <a:cs typeface="Arial" pitchFamily="34" charset="0"/>
              </a:rPr>
              <a:t>key innovations of value-chain financing in the value chains</a:t>
            </a:r>
            <a:r>
              <a:rPr lang="en-US" altLang="ja-JP" dirty="0">
                <a:latin typeface="Arial" pitchFamily="34" charset="0"/>
                <a:cs typeface="Arial" pitchFamily="34" charset="0"/>
              </a:rPr>
              <a:t> </a:t>
            </a:r>
            <a:endParaRPr lang="ja-JP" altLang="ja-JP" dirty="0">
              <a:latin typeface="Arial" pitchFamily="34" charset="0"/>
              <a:cs typeface="Arial" pitchFamily="34" charset="0"/>
            </a:endParaRPr>
          </a:p>
          <a:p>
            <a:pPr lvl="1">
              <a:buFont typeface="Wingdings" pitchFamily="2" charset="2"/>
              <a:buChar char="u"/>
            </a:pPr>
            <a:r>
              <a:rPr lang="en-US" altLang="ja-JP" dirty="0">
                <a:latin typeface="Arial" pitchFamily="34" charset="0"/>
                <a:cs typeface="Arial" pitchFamily="34" charset="0"/>
              </a:rPr>
              <a:t>lending based on value chain relationships established by third-party agreements rather than conventional asset collateral ( a key constraint to impair access to credit)</a:t>
            </a:r>
          </a:p>
          <a:p>
            <a:pPr lvl="1">
              <a:buFont typeface="Wingdings" pitchFamily="2" charset="2"/>
              <a:buChar char="u"/>
            </a:pPr>
            <a:r>
              <a:rPr lang="en-US" altLang="ja-JP" b="1" dirty="0">
                <a:latin typeface="Arial" pitchFamily="34" charset="0"/>
                <a:cs typeface="Arial" pitchFamily="34" charset="0"/>
              </a:rPr>
              <a:t>Collateralization of agricultural outputs and the formalization of their value</a:t>
            </a:r>
            <a:r>
              <a:rPr lang="en-US" altLang="ja-JP" dirty="0">
                <a:latin typeface="Arial" pitchFamily="34" charset="0"/>
                <a:cs typeface="Arial" pitchFamily="34" charset="0"/>
              </a:rPr>
              <a:t>. lending based on warehouse receipts and forward contracting (With the development of managed warehouses )</a:t>
            </a:r>
          </a:p>
          <a:p>
            <a:pPr lvl="1"/>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6F3F9F8-9AAB-48C4-9C87-43774DAE7173}" type="slidenum">
              <a:rPr lang="en-US" smtClean="0"/>
              <a:pPr/>
              <a:t>13</a:t>
            </a:fld>
            <a:endParaRPr lang="en-US" dirty="0"/>
          </a:p>
        </p:txBody>
      </p:sp>
    </p:spTree>
    <p:extLst>
      <p:ext uri="{BB962C8B-B14F-4D97-AF65-F5344CB8AC3E}">
        <p14:creationId xmlns:p14="http://schemas.microsoft.com/office/powerpoint/2010/main" xmlns="" val="3511515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861441"/>
            <a:ext cx="5916083" cy="4605576"/>
          </a:xfrm>
        </p:spPr>
        <p:txBody>
          <a:bodyPr>
            <a:normAutofit fontScale="55000" lnSpcReduction="20000"/>
          </a:bodyPr>
          <a:lstStyle/>
          <a:p>
            <a:pPr defTabSz="990383">
              <a:defRPr/>
            </a:pPr>
            <a:r>
              <a:rPr lang="en-US" altLang="ja-JP" sz="1900" b="1" dirty="0">
                <a:latin typeface="Arial" pitchFamily="34" charset="0"/>
                <a:cs typeface="Arial" pitchFamily="34" charset="0"/>
              </a:rPr>
              <a:t>Public Sector Operations:</a:t>
            </a:r>
          </a:p>
          <a:p>
            <a:pPr marL="61899" indent="-61899" defTabSz="990383">
              <a:buFont typeface="Arial" pitchFamily="34" charset="0"/>
              <a:buChar char="•"/>
              <a:defRPr/>
            </a:pPr>
            <a:r>
              <a:rPr lang="en-US" altLang="ja-JP" sz="1900" dirty="0">
                <a:latin typeface="Arial" pitchFamily="34" charset="0"/>
                <a:cs typeface="Arial" pitchFamily="34" charset="0"/>
              </a:rPr>
              <a:t>Upgrade agricultural commodity value chains by </a:t>
            </a:r>
            <a:r>
              <a:rPr lang="en-US" altLang="ja-JP" sz="1900" b="1" dirty="0">
                <a:latin typeface="Arial" pitchFamily="34" charset="0"/>
                <a:cs typeface="Arial" pitchFamily="34" charset="0"/>
              </a:rPr>
              <a:t>investments to improve post-harvest logistics and marketing </a:t>
            </a:r>
            <a:r>
              <a:rPr lang="en-US" altLang="ja-JP" sz="1900" dirty="0">
                <a:latin typeface="Arial" pitchFamily="34" charset="0"/>
                <a:cs typeface="Arial" pitchFamily="34" charset="0"/>
              </a:rPr>
              <a:t>infrastructure for more efficient distribution</a:t>
            </a:r>
          </a:p>
          <a:p>
            <a:pPr marL="61899" indent="-61899" defTabSz="990383">
              <a:buFont typeface="Arial" pitchFamily="34" charset="0"/>
              <a:buChar char="•"/>
              <a:defRPr/>
            </a:pPr>
            <a:r>
              <a:rPr lang="en-US" altLang="ja-JP" sz="1900" b="1" dirty="0">
                <a:latin typeface="Arial" pitchFamily="34" charset="0"/>
                <a:cs typeface="Arial" pitchFamily="34" charset="0"/>
              </a:rPr>
              <a:t>Establish and upgrade farmers’ organizations and cooperatives  to improve access of </a:t>
            </a:r>
            <a:r>
              <a:rPr lang="en-US" altLang="ja-JP" sz="1900" dirty="0">
                <a:latin typeface="Arial" pitchFamily="34" charset="0"/>
                <a:cs typeface="Arial" pitchFamily="34" charset="0"/>
              </a:rPr>
              <a:t>smallholder farmers to input/output markets.</a:t>
            </a:r>
          </a:p>
          <a:p>
            <a:pPr marL="61899" indent="-61899" defTabSz="990383">
              <a:buFont typeface="Arial" pitchFamily="34" charset="0"/>
              <a:buChar char="•"/>
              <a:defRPr/>
            </a:pPr>
            <a:r>
              <a:rPr lang="en-US" altLang="ja-JP" sz="1900" b="1" dirty="0">
                <a:latin typeface="Arial" pitchFamily="34" charset="0"/>
                <a:cs typeface="Arial" pitchFamily="34" charset="0"/>
              </a:rPr>
              <a:t>Policy and Regulatory improvement. </a:t>
            </a:r>
            <a:r>
              <a:rPr lang="en-US" altLang="ja-JP" sz="1900" dirty="0">
                <a:latin typeface="Arial" pitchFamily="34" charset="0"/>
                <a:cs typeface="Arial" pitchFamily="34" charset="0"/>
              </a:rPr>
              <a:t>For</a:t>
            </a:r>
            <a:r>
              <a:rPr lang="en-US" altLang="ja-JP" sz="1900" b="1" dirty="0">
                <a:latin typeface="Arial" pitchFamily="34" charset="0"/>
                <a:cs typeface="Arial" pitchFamily="34" charset="0"/>
              </a:rPr>
              <a:t> </a:t>
            </a:r>
            <a:r>
              <a:rPr lang="en-US" altLang="ja-JP" sz="1900" dirty="0">
                <a:latin typeface="Arial" pitchFamily="34" charset="0"/>
                <a:cs typeface="Arial" pitchFamily="34" charset="0"/>
              </a:rPr>
              <a:t>rural finance and microfinance; the certification of agricultural inputs; opening of domestic and international</a:t>
            </a:r>
            <a:r>
              <a:rPr lang="en-US" altLang="ja-JP" sz="1900" b="1" dirty="0">
                <a:latin typeface="Arial" pitchFamily="34" charset="0"/>
                <a:cs typeface="Arial" pitchFamily="34" charset="0"/>
              </a:rPr>
              <a:t> </a:t>
            </a:r>
            <a:r>
              <a:rPr lang="en-US" altLang="ja-JP" sz="1900" dirty="0">
                <a:latin typeface="Arial" pitchFamily="34" charset="0"/>
                <a:cs typeface="Arial" pitchFamily="34" charset="0"/>
              </a:rPr>
              <a:t>markets etc. </a:t>
            </a:r>
          </a:p>
          <a:p>
            <a:pPr defTabSz="990383">
              <a:defRPr/>
            </a:pPr>
            <a:endParaRPr lang="en-US" altLang="ja-JP" sz="1900" dirty="0">
              <a:latin typeface="Arial" pitchFamily="34" charset="0"/>
              <a:cs typeface="Arial" pitchFamily="34" charset="0"/>
            </a:endParaRPr>
          </a:p>
          <a:p>
            <a:pPr defTabSz="990383">
              <a:defRPr/>
            </a:pPr>
            <a:r>
              <a:rPr lang="en-US" altLang="ja-JP" sz="1900" b="1" dirty="0">
                <a:latin typeface="Arial" pitchFamily="34" charset="0"/>
                <a:cs typeface="Arial" pitchFamily="34" charset="0"/>
              </a:rPr>
              <a:t>Private Sector Operations:</a:t>
            </a:r>
            <a:r>
              <a:rPr lang="en-US" altLang="ja-JP" sz="1900" dirty="0">
                <a:latin typeface="Arial" pitchFamily="34" charset="0"/>
                <a:cs typeface="Arial" pitchFamily="34" charset="0"/>
              </a:rPr>
              <a:t> directory invests in agribusiness and supports  agricultural commodity value chain development.</a:t>
            </a:r>
          </a:p>
          <a:p>
            <a:pPr marL="61899" lvl="1" indent="-61899" defTabSz="990383">
              <a:buFont typeface="Arial" pitchFamily="34" charset="0"/>
              <a:buChar char="•"/>
              <a:defRPr/>
            </a:pPr>
            <a:r>
              <a:rPr lang="en-US" altLang="ja-JP" sz="1900" b="1" dirty="0">
                <a:latin typeface="Arial" pitchFamily="34" charset="0"/>
                <a:cs typeface="Arial" pitchFamily="34" charset="0"/>
              </a:rPr>
              <a:t>Trade Finance Program </a:t>
            </a:r>
          </a:p>
          <a:p>
            <a:pPr marL="61899" lvl="1" indent="-61899" defTabSz="990383">
              <a:buFont typeface="Arial" pitchFamily="34" charset="0"/>
              <a:buChar char="•"/>
              <a:defRPr/>
            </a:pPr>
            <a:endParaRPr lang="en-US" altLang="ja-JP" sz="1900" b="1" dirty="0">
              <a:latin typeface="Arial" pitchFamily="34" charset="0"/>
              <a:cs typeface="Arial" pitchFamily="34" charset="0"/>
            </a:endParaRPr>
          </a:p>
          <a:p>
            <a:pPr marL="61899" lvl="1" indent="-61899" defTabSz="990383">
              <a:buFont typeface="Arial" pitchFamily="34" charset="0"/>
              <a:buChar char="•"/>
              <a:defRPr/>
            </a:pPr>
            <a:r>
              <a:rPr lang="en-US" sz="1900" dirty="0">
                <a:latin typeface="Arial" panose="020B0604020202020204" pitchFamily="34" charset="0"/>
                <a:cs typeface="Arial" panose="020B0604020202020204" pitchFamily="34" charset="0"/>
              </a:rPr>
              <a:t>new </a:t>
            </a:r>
            <a:r>
              <a:rPr lang="en-US" sz="1900" b="1" dirty="0">
                <a:latin typeface="Arial" panose="020B0604020202020204" pitchFamily="34" charset="0"/>
                <a:cs typeface="Arial" panose="020B0604020202020204" pitchFamily="34" charset="0"/>
              </a:rPr>
              <a:t>Supply Chain Finance Program </a:t>
            </a:r>
            <a:r>
              <a:rPr lang="en-US" sz="1900" dirty="0">
                <a:latin typeface="Arial" panose="020B0604020202020204" pitchFamily="34" charset="0"/>
                <a:cs typeface="Arial" panose="020B0604020202020204" pitchFamily="34" charset="0"/>
              </a:rPr>
              <a:t>(assumes corporate risks), which will complement TFP ( assumes bank risks</a:t>
            </a:r>
            <a:r>
              <a:rPr lang="en-US" sz="1900" b="1" dirty="0">
                <a:latin typeface="Arial" panose="020B0604020202020204" pitchFamily="34" charset="0"/>
                <a:cs typeface="Arial" panose="020B0604020202020204" pitchFamily="34" charset="0"/>
              </a:rPr>
              <a:t>). its unique structure enables:</a:t>
            </a:r>
          </a:p>
          <a:p>
            <a:pPr marL="247595" lvl="3" indent="-123798">
              <a:buFont typeface="Arial" pitchFamily="34" charset="0"/>
              <a:buChar char="•"/>
              <a:defRPr/>
            </a:pPr>
            <a:r>
              <a:rPr lang="en-US" sz="1900" dirty="0">
                <a:latin typeface="Arial" panose="020B0604020202020204" pitchFamily="34" charset="0"/>
                <a:cs typeface="Arial" panose="020B0604020202020204" pitchFamily="34" charset="0"/>
              </a:rPr>
              <a:t>more </a:t>
            </a:r>
            <a:r>
              <a:rPr lang="en-US" sz="1900" b="1" dirty="0">
                <a:latin typeface="Arial" panose="020B0604020202020204" pitchFamily="34" charset="0"/>
                <a:cs typeface="Arial" panose="020B0604020202020204" pitchFamily="34" charset="0"/>
              </a:rPr>
              <a:t>inclusive financing </a:t>
            </a:r>
            <a:r>
              <a:rPr lang="en-US" sz="1900" dirty="0">
                <a:latin typeface="Arial" panose="020B0604020202020204" pitchFamily="34" charset="0"/>
                <a:cs typeface="Arial" panose="020B0604020202020204" pitchFamily="34" charset="0"/>
              </a:rPr>
              <a:t>(outreach to micro and SMEs that never had formal financing access )</a:t>
            </a:r>
          </a:p>
          <a:p>
            <a:pPr marL="247595" lvl="3" indent="-123798">
              <a:buFont typeface="Arial" pitchFamily="34" charset="0"/>
              <a:buChar char="•"/>
              <a:defRPr/>
            </a:pPr>
            <a:r>
              <a:rPr lang="en-US" sz="1900" b="1" dirty="0">
                <a:latin typeface="Arial" panose="020B0604020202020204" pitchFamily="34" charset="0"/>
                <a:cs typeface="Arial" panose="020B0604020202020204" pitchFamily="34" charset="0"/>
              </a:rPr>
              <a:t>cheaper financing</a:t>
            </a:r>
            <a:r>
              <a:rPr lang="en-US" sz="1900" dirty="0">
                <a:latin typeface="Arial" panose="020B0604020202020204" pitchFamily="34" charset="0"/>
                <a:cs typeface="Arial" panose="020B0604020202020204" pitchFamily="34" charset="0"/>
              </a:rPr>
              <a:t> (as the credit risk of a large corporate is used for the benefit of suppliers)</a:t>
            </a:r>
          </a:p>
          <a:p>
            <a:pPr marL="247595" lvl="3" indent="-123798">
              <a:buFont typeface="Arial" pitchFamily="34" charset="0"/>
              <a:buChar char="•"/>
              <a:defRPr/>
            </a:pPr>
            <a:endParaRPr lang="en-US" sz="1900" dirty="0">
              <a:latin typeface="Arial" panose="020B0604020202020204" pitchFamily="34" charset="0"/>
              <a:cs typeface="Arial" panose="020B0604020202020204" pitchFamily="34" charset="0"/>
            </a:endParaRPr>
          </a:p>
          <a:p>
            <a:pPr marL="61899" lvl="1" indent="-61899" defTabSz="990383">
              <a:buFont typeface="Arial" panose="020B0604020202020204" pitchFamily="34" charset="0"/>
              <a:buChar char="•"/>
              <a:defRPr/>
            </a:pPr>
            <a:r>
              <a:rPr lang="en-US" sz="1900" dirty="0">
                <a:latin typeface="Arial" panose="020B0604020202020204" pitchFamily="34" charset="0"/>
                <a:cs typeface="Arial" panose="020B0604020202020204" pitchFamily="34" charset="0"/>
              </a:rPr>
              <a:t>ADB’s corporate loans (7-10 years) to strong local sponsors to support their investments </a:t>
            </a:r>
            <a:r>
              <a:rPr lang="en-US" sz="1900" b="1" dirty="0">
                <a:latin typeface="Arial" panose="020B0604020202020204" pitchFamily="34" charset="0"/>
                <a:cs typeface="Arial" panose="020B0604020202020204" pitchFamily="34" charset="0"/>
              </a:rPr>
              <a:t>in vertical integration and formalization of supply relationships:</a:t>
            </a:r>
          </a:p>
          <a:p>
            <a:pPr marL="247595" lvl="3" indent="-123798">
              <a:buFont typeface="Arial" panose="020B0604020202020204" pitchFamily="34" charset="0"/>
              <a:buChar char="•"/>
              <a:defRPr/>
            </a:pPr>
            <a:r>
              <a:rPr lang="en-US" sz="1900" dirty="0">
                <a:latin typeface="Arial" panose="020B0604020202020204" pitchFamily="34" charset="0"/>
                <a:cs typeface="Arial" panose="020B0604020202020204" pitchFamily="34" charset="0"/>
              </a:rPr>
              <a:t>PRAN in Bangladesh ($25 million) for primary processing of flour and liquid glucose production</a:t>
            </a:r>
          </a:p>
          <a:p>
            <a:pPr marL="247595" lvl="3" indent="-123798">
              <a:buFont typeface="Arial" panose="020B0604020202020204" pitchFamily="34" charset="0"/>
              <a:buChar char="•"/>
              <a:defRPr/>
            </a:pPr>
            <a:r>
              <a:rPr lang="en-US" sz="1900" dirty="0">
                <a:latin typeface="Arial" panose="020B0604020202020204" pitchFamily="34" charset="0"/>
                <a:cs typeface="Arial" panose="020B0604020202020204" pitchFamily="34" charset="0"/>
              </a:rPr>
              <a:t>Champion Agro in India ($18 million) for post-harvest management and storage of fresh fruits and vegetables</a:t>
            </a:r>
          </a:p>
          <a:p>
            <a:pPr marL="247595" lvl="3" indent="-123798">
              <a:buFont typeface="Arial" panose="020B0604020202020204" pitchFamily="34" charset="0"/>
              <a:buChar char="•"/>
              <a:defRPr/>
            </a:pPr>
            <a:r>
              <a:rPr lang="en-US" sz="1900" dirty="0">
                <a:latin typeface="Arial" panose="020B0604020202020204" pitchFamily="34" charset="0"/>
                <a:cs typeface="Arial" panose="020B0604020202020204" pitchFamily="34" charset="0"/>
              </a:rPr>
              <a:t>RG Brands in Kazakhstan ($ 40 million) for secondary processing ( UHT milk and fruit juice production ) </a:t>
            </a:r>
          </a:p>
          <a:p>
            <a:pPr marL="247595" lvl="3" indent="-123798">
              <a:buFont typeface="Arial" panose="020B0604020202020204" pitchFamily="34" charset="0"/>
              <a:buChar char="•"/>
              <a:defRPr/>
            </a:pPr>
            <a:r>
              <a:rPr lang="en-US" sz="1900" dirty="0">
                <a:latin typeface="Arial" panose="020B0604020202020204" pitchFamily="34" charset="0"/>
                <a:cs typeface="Arial" panose="020B0604020202020204" pitchFamily="34" charset="0"/>
              </a:rPr>
              <a:t>Tianjin Logistics in PRC ( $25 million) for cold storage of fresh food products in port </a:t>
            </a:r>
          </a:p>
          <a:p>
            <a:pPr marL="61899" lvl="1" indent="-61899" defTabSz="990383">
              <a:buFont typeface="Arial" panose="020B0604020202020204" pitchFamily="34" charset="0"/>
              <a:buChar char="•"/>
              <a:defRPr/>
            </a:pPr>
            <a:r>
              <a:rPr lang="en-US" sz="1900" dirty="0">
                <a:latin typeface="Arial" panose="020B0604020202020204" pitchFamily="34" charset="0"/>
                <a:cs typeface="Arial" panose="020B0604020202020204" pitchFamily="34" charset="0"/>
              </a:rPr>
              <a:t>ADB is now considering a $150 million corporate loan to a global agriculture commodity group to support its investment in the </a:t>
            </a:r>
            <a:r>
              <a:rPr lang="en-US" sz="1900" b="1" dirty="0">
                <a:latin typeface="Arial" panose="020B0604020202020204" pitchFamily="34" charset="0"/>
                <a:cs typeface="Arial" panose="020B0604020202020204" pitchFamily="34" charset="0"/>
              </a:rPr>
              <a:t>sugar and coffee value chains</a:t>
            </a:r>
            <a:r>
              <a:rPr lang="en-US" sz="1900" dirty="0">
                <a:latin typeface="Arial" panose="020B0604020202020204" pitchFamily="34" charset="0"/>
                <a:cs typeface="Arial" panose="020B0604020202020204" pitchFamily="34" charset="0"/>
              </a:rPr>
              <a:t> in Asia</a:t>
            </a:r>
          </a:p>
          <a:p>
            <a:pPr lvl="1"/>
            <a:endParaRPr lang="ja-JP" altLang="ja-JP" sz="1500" dirty="0">
              <a:latin typeface="Arial" pitchFamily="34" charset="0"/>
              <a:cs typeface="Arial" pitchFamily="34" charset="0"/>
            </a:endParaRPr>
          </a:p>
          <a:p>
            <a:pPr lvl="1">
              <a:buFont typeface="Wingdings" pitchFamily="2" charset="2"/>
              <a:buChar char="u"/>
            </a:pPr>
            <a:endParaRPr lang="en-US" altLang="ja-JP" sz="1500" dirty="0">
              <a:solidFill>
                <a:srgbClr val="FFC000"/>
              </a:solidFill>
              <a:latin typeface="Arial" pitchFamily="34" charset="0"/>
              <a:cs typeface="Arial" pitchFamily="34" charset="0"/>
            </a:endParaRPr>
          </a:p>
          <a:p>
            <a:pPr lvl="1"/>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E6F3F9F8-9AAB-48C4-9C87-43774DAE7173}" type="slidenum">
              <a:rPr lang="en-US" smtClean="0"/>
              <a:pPr/>
              <a:t>14</a:t>
            </a:fld>
            <a:endParaRPr lang="en-US" dirty="0"/>
          </a:p>
        </p:txBody>
      </p:sp>
    </p:spTree>
    <p:extLst>
      <p:ext uri="{BB962C8B-B14F-4D97-AF65-F5344CB8AC3E}">
        <p14:creationId xmlns:p14="http://schemas.microsoft.com/office/powerpoint/2010/main" xmlns="" val="351151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F3F9F8-9AAB-48C4-9C87-43774DAE7173}" type="slidenum">
              <a:rPr lang="en-US" smtClean="0"/>
              <a:pPr/>
              <a:t>2</a:t>
            </a:fld>
            <a:endParaRPr lang="en-US" dirty="0"/>
          </a:p>
        </p:txBody>
      </p:sp>
    </p:spTree>
    <p:extLst>
      <p:ext uri="{BB962C8B-B14F-4D97-AF65-F5344CB8AC3E}">
        <p14:creationId xmlns:p14="http://schemas.microsoft.com/office/powerpoint/2010/main" xmlns="" val="310871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61899" indent="-61899">
              <a:buFont typeface="Arial" pitchFamily="34" charset="0"/>
              <a:buChar char="•"/>
            </a:pPr>
            <a:r>
              <a:rPr lang="en-US" dirty="0">
                <a:solidFill>
                  <a:srgbClr val="3A1D03"/>
                </a:solidFill>
                <a:latin typeface="Times New Roman" pitchFamily="18" charset="0"/>
                <a:cs typeface="Times New Roman" pitchFamily="18" charset="0"/>
              </a:rPr>
              <a:t> </a:t>
            </a:r>
            <a:r>
              <a:rPr lang="en-US" b="1" dirty="0">
                <a:solidFill>
                  <a:srgbClr val="3A1D03"/>
                </a:solidFill>
                <a:latin typeface="Arial" panose="020B0604020202020204" pitchFamily="34" charset="0"/>
                <a:cs typeface="Arial" panose="020B0604020202020204" pitchFamily="34" charset="0"/>
              </a:rPr>
              <a:t>ADB</a:t>
            </a:r>
            <a:r>
              <a:rPr lang="en-US" dirty="0">
                <a:solidFill>
                  <a:srgbClr val="3A1D03"/>
                </a:solidFill>
                <a:latin typeface="Arial" panose="020B0604020202020204" pitchFamily="34" charset="0"/>
                <a:cs typeface="Arial" panose="020B0604020202020204" pitchFamily="34" charset="0"/>
              </a:rPr>
              <a:t> is committed to </a:t>
            </a:r>
            <a:r>
              <a:rPr lang="en-US" b="1" dirty="0">
                <a:solidFill>
                  <a:srgbClr val="3A1D03"/>
                </a:solidFill>
                <a:latin typeface="Arial" panose="020B0604020202020204" pitchFamily="34" charset="0"/>
                <a:cs typeface="Arial" panose="020B0604020202020204" pitchFamily="34" charset="0"/>
              </a:rPr>
              <a:t>inclusive and sustainable growth of Asia and the Pacific. Food security</a:t>
            </a:r>
            <a:r>
              <a:rPr lang="en-US" dirty="0">
                <a:solidFill>
                  <a:srgbClr val="3A1D03"/>
                </a:solidFill>
                <a:latin typeface="Arial" panose="020B0604020202020204" pitchFamily="34" charset="0"/>
                <a:cs typeface="Arial" panose="020B0604020202020204" pitchFamily="34" charset="0"/>
              </a:rPr>
              <a:t> is position as a critical underlying element to achieve the corporate objective.</a:t>
            </a:r>
          </a:p>
          <a:p>
            <a:pPr marL="61899" indent="-61899">
              <a:buFont typeface="Arial" pitchFamily="34" charset="0"/>
              <a:buChar char="•"/>
            </a:pPr>
            <a:r>
              <a:rPr lang="en-US" b="1" dirty="0">
                <a:solidFill>
                  <a:srgbClr val="3A1D03"/>
                </a:solidFill>
                <a:latin typeface="Arial" panose="020B0604020202020204" pitchFamily="34" charset="0"/>
                <a:cs typeface="Arial" panose="020B0604020202020204" pitchFamily="34" charset="0"/>
              </a:rPr>
              <a:t>Food Demand:</a:t>
            </a:r>
            <a:r>
              <a:rPr lang="en-US" dirty="0">
                <a:solidFill>
                  <a:srgbClr val="3A1D03"/>
                </a:solidFill>
                <a:latin typeface="Arial" panose="020B0604020202020204" pitchFamily="34" charset="0"/>
                <a:cs typeface="Arial" panose="020B0604020202020204" pitchFamily="34" charset="0"/>
              </a:rPr>
              <a:t> In 2050 global population will surpass 9 billion.  Future population will include more </a:t>
            </a:r>
            <a:r>
              <a:rPr lang="en-US" b="1" dirty="0">
                <a:solidFill>
                  <a:srgbClr val="3A1D03"/>
                </a:solidFill>
                <a:latin typeface="Arial" panose="020B0604020202020204" pitchFamily="34" charset="0"/>
                <a:cs typeface="Arial" panose="020B0604020202020204" pitchFamily="34" charset="0"/>
              </a:rPr>
              <a:t>urban residents and more affluent consumers</a:t>
            </a:r>
            <a:r>
              <a:rPr lang="en-US" dirty="0">
                <a:solidFill>
                  <a:srgbClr val="3A1D03"/>
                </a:solidFill>
                <a:latin typeface="Arial" panose="020B0604020202020204" pitchFamily="34" charset="0"/>
                <a:cs typeface="Arial" panose="020B0604020202020204" pitchFamily="34" charset="0"/>
              </a:rPr>
              <a:t> in emerging economies, particularly in Asia, who will  consume more resource intensive food items such as meat, dairy and processed food. Consequently, global food production needs </a:t>
            </a:r>
            <a:r>
              <a:rPr lang="en-US" b="1" dirty="0">
                <a:solidFill>
                  <a:srgbClr val="3A1D03"/>
                </a:solidFill>
                <a:latin typeface="Arial" panose="020B0604020202020204" pitchFamily="34" charset="0"/>
                <a:cs typeface="Arial" panose="020B0604020202020204" pitchFamily="34" charset="0"/>
              </a:rPr>
              <a:t>to increase by 60% </a:t>
            </a:r>
            <a:r>
              <a:rPr lang="en-US" dirty="0">
                <a:solidFill>
                  <a:srgbClr val="3A1D03"/>
                </a:solidFill>
                <a:latin typeface="Arial" panose="020B0604020202020204" pitchFamily="34" charset="0"/>
                <a:cs typeface="Arial" panose="020B0604020202020204" pitchFamily="34" charset="0"/>
              </a:rPr>
              <a:t>to feed 2 billion more people. </a:t>
            </a:r>
          </a:p>
          <a:p>
            <a:pPr marL="61899" indent="-61899">
              <a:buFont typeface="Arial" pitchFamily="34" charset="0"/>
              <a:buChar char="•"/>
            </a:pPr>
            <a:r>
              <a:rPr lang="en-US" b="1" dirty="0">
                <a:solidFill>
                  <a:srgbClr val="3A1D03"/>
                </a:solidFill>
                <a:latin typeface="Arial" panose="020B0604020202020204" pitchFamily="34" charset="0"/>
                <a:cs typeface="Arial" panose="020B0604020202020204" pitchFamily="34" charset="0"/>
              </a:rPr>
              <a:t>Implication to developing countries:</a:t>
            </a:r>
            <a:r>
              <a:rPr lang="en-US" dirty="0">
                <a:solidFill>
                  <a:srgbClr val="3A1D03"/>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Food productivity need to be </a:t>
            </a:r>
            <a:r>
              <a:rPr lang="en-US" b="1" dirty="0">
                <a:latin typeface="Arial" panose="020B0604020202020204" pitchFamily="34" charset="0"/>
                <a:cs typeface="Arial" panose="020B0604020202020204" pitchFamily="34" charset="0"/>
              </a:rPr>
              <a:t>doubled</a:t>
            </a:r>
            <a:r>
              <a:rPr lang="en-US" dirty="0">
                <a:latin typeface="Arial" panose="020B0604020202020204" pitchFamily="34" charset="0"/>
                <a:cs typeface="Arial" panose="020B0604020202020204" pitchFamily="34" charset="0"/>
              </a:rPr>
              <a:t> by addressing inefficiency in the food value chains:</a:t>
            </a:r>
          </a:p>
          <a:p>
            <a:pPr marL="680887" lvl="1" indent="-185697">
              <a:buFont typeface="Wingdings" panose="05000000000000000000" pitchFamily="2" charset="2"/>
              <a:buChar char="§"/>
            </a:pPr>
            <a:r>
              <a:rPr lang="en-US" dirty="0">
                <a:latin typeface="Arial" panose="020B0604020202020204" pitchFamily="34" charset="0"/>
                <a:cs typeface="Arial" panose="020B0604020202020204" pitchFamily="34" charset="0"/>
              </a:rPr>
              <a:t>Closing Crop Yield Gaps at the farm level</a:t>
            </a:r>
          </a:p>
          <a:p>
            <a:pPr marL="680887" lvl="1" indent="-185697">
              <a:buFont typeface="Wingdings" panose="05000000000000000000" pitchFamily="2" charset="2"/>
              <a:buChar char="§"/>
            </a:pPr>
            <a:r>
              <a:rPr lang="en-US" dirty="0">
                <a:latin typeface="Arial" panose="020B0604020202020204" pitchFamily="34" charset="0"/>
                <a:cs typeface="Arial" panose="020B0604020202020204" pitchFamily="34" charset="0"/>
              </a:rPr>
              <a:t>Minimizing waste and loss in food value chains beyond farm gate</a:t>
            </a:r>
          </a:p>
          <a:p>
            <a:pPr marL="61899" indent="-61899">
              <a:buFont typeface="Arial" pitchFamily="34" charset="0"/>
              <a:buChar char="•"/>
            </a:pPr>
            <a:r>
              <a:rPr lang="en-US" b="1" dirty="0">
                <a:latin typeface="Arial" panose="020B0604020202020204" pitchFamily="34" charset="0"/>
                <a:cs typeface="Arial" panose="020B0604020202020204" pitchFamily="34" charset="0"/>
              </a:rPr>
              <a:t>Sustainable use of natural resources </a:t>
            </a:r>
            <a:r>
              <a:rPr lang="en-US" dirty="0">
                <a:latin typeface="Arial" panose="020B0604020202020204" pitchFamily="34" charset="0"/>
                <a:cs typeface="Arial" panose="020B0604020202020204" pitchFamily="34" charset="0"/>
              </a:rPr>
              <a:t>need to be secured by disseminating and encouraging conservation farming practice (unlike during the Green Revolution)</a:t>
            </a:r>
          </a:p>
          <a:p>
            <a:pPr marL="61899" indent="-61899">
              <a:buFont typeface="Arial" pitchFamily="34" charset="0"/>
              <a:buChar char="•"/>
            </a:pPr>
            <a:r>
              <a:rPr lang="en-US" b="1" dirty="0">
                <a:latin typeface="Arial" panose="020B0604020202020204" pitchFamily="34" charset="0"/>
                <a:cs typeface="Arial" panose="020B0604020202020204" pitchFamily="34" charset="0"/>
              </a:rPr>
              <a:t>Building resilience </a:t>
            </a:r>
            <a:r>
              <a:rPr lang="en-US" dirty="0">
                <a:latin typeface="Arial" panose="020B0604020202020204" pitchFamily="34" charset="0"/>
                <a:cs typeface="Arial" panose="020B0604020202020204" pitchFamily="34" charset="0"/>
              </a:rPr>
              <a:t>against socks (price, extreme weather, and climate change impacts) necessary  –  such major risks in agriculture persist reflecting  the future likelihood of more frequent extreme weather events and price volatilities of food and other commodities.</a:t>
            </a:r>
          </a:p>
          <a:p>
            <a:pPr marL="61899" indent="-61899">
              <a:buFont typeface="Arial" pitchFamily="34" charset="0"/>
              <a:buChar char="•"/>
            </a:pPr>
            <a:r>
              <a:rPr lang="en-US" b="1" dirty="0">
                <a:latin typeface="Arial" panose="020B0604020202020204" pitchFamily="34" charset="0"/>
                <a:cs typeface="Arial" panose="020B0604020202020204" pitchFamily="34" charset="0"/>
              </a:rPr>
              <a:t>Smallholder farmers are the major players  </a:t>
            </a:r>
            <a:r>
              <a:rPr lang="en-US" dirty="0">
                <a:latin typeface="Arial" panose="020B0604020202020204" pitchFamily="34" charset="0"/>
                <a:cs typeface="Arial" panose="020B0604020202020204" pitchFamily="34" charset="0"/>
              </a:rPr>
              <a:t>in Asia:</a:t>
            </a:r>
          </a:p>
          <a:p>
            <a:pPr marL="618989" indent="-123798">
              <a:buFont typeface="Wingdings" panose="05000000000000000000" pitchFamily="2" charset="2"/>
              <a:buChar char="§"/>
            </a:pPr>
            <a:r>
              <a:rPr lang="en-US" dirty="0">
                <a:latin typeface="Arial" panose="020B0604020202020204" pitchFamily="34" charset="0"/>
                <a:cs typeface="Arial" panose="020B0604020202020204" pitchFamily="34" charset="0"/>
              </a:rPr>
              <a:t>nearly 90% of the farm holdings are less than 2 ha, operating 54 % of the farm land.</a:t>
            </a:r>
          </a:p>
          <a:p>
            <a:pPr marL="618989" indent="-123798">
              <a:buFont typeface="Wingdings" panose="05000000000000000000" pitchFamily="2" charset="2"/>
              <a:buChar char="§"/>
            </a:pPr>
            <a:r>
              <a:rPr lang="en-US" dirty="0">
                <a:latin typeface="Arial" panose="020B0604020202020204" pitchFamily="34" charset="0"/>
                <a:cs typeface="Arial" panose="020B0604020202020204" pitchFamily="34" charset="0"/>
              </a:rPr>
              <a:t>Almost 99% of the farm holdings are less than 10 ha, operating 85 % of the farm land.</a:t>
            </a:r>
          </a:p>
        </p:txBody>
      </p:sp>
      <p:sp>
        <p:nvSpPr>
          <p:cNvPr id="4" name="Slide Number Placeholder 3"/>
          <p:cNvSpPr>
            <a:spLocks noGrp="1"/>
          </p:cNvSpPr>
          <p:nvPr>
            <p:ph type="sldNum" sz="quarter" idx="10"/>
          </p:nvPr>
        </p:nvSpPr>
        <p:spPr/>
        <p:txBody>
          <a:bodyPr/>
          <a:lstStyle/>
          <a:p>
            <a:fld id="{E6F3F9F8-9AAB-48C4-9C87-43774DAE7173}" type="slidenum">
              <a:rPr lang="en-US" smtClean="0"/>
              <a:pPr/>
              <a:t>3</a:t>
            </a:fld>
            <a:endParaRPr lang="en-US" dirty="0"/>
          </a:p>
        </p:txBody>
      </p:sp>
    </p:spTree>
    <p:extLst>
      <p:ext uri="{BB962C8B-B14F-4D97-AF65-F5344CB8AC3E}">
        <p14:creationId xmlns:p14="http://schemas.microsoft.com/office/powerpoint/2010/main" xmlns="" val="351151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Apart from the feeding challenge ( scale expansion) …</a:t>
            </a:r>
          </a:p>
          <a:p>
            <a:pPr marL="61899" indent="-61899">
              <a:buFont typeface="Arial" pitchFamily="34" charset="0"/>
              <a:buChar char="•"/>
            </a:pPr>
            <a:endParaRPr lang="en-US" dirty="0">
              <a:latin typeface="Arial" panose="020B0604020202020204" pitchFamily="34" charset="0"/>
              <a:cs typeface="Arial" panose="020B0604020202020204" pitchFamily="34" charset="0"/>
            </a:endParaRPr>
          </a:p>
          <a:p>
            <a:pPr marL="61899" indent="-61899">
              <a:buFont typeface="Arial" pitchFamily="34" charset="0"/>
              <a:buChar char="•"/>
            </a:pPr>
            <a:r>
              <a:rPr lang="en-US" dirty="0">
                <a:latin typeface="Arial" panose="020B0604020202020204" pitchFamily="34" charset="0"/>
                <a:cs typeface="Arial" panose="020B0604020202020204" pitchFamily="34" charset="0"/>
              </a:rPr>
              <a:t>global food distribution system at risk:  causing high levels of household food insecurity.</a:t>
            </a:r>
          </a:p>
          <a:p>
            <a:pPr marL="557090" lvl="1" indent="-61899">
              <a:buFont typeface="Arial" pitchFamily="34" charset="0"/>
              <a:buChar char="•"/>
            </a:pPr>
            <a:r>
              <a:rPr lang="en-US" b="1" dirty="0">
                <a:latin typeface="Arial" panose="020B0604020202020204" pitchFamily="34" charset="0"/>
                <a:cs typeface="Arial" panose="020B0604020202020204" pitchFamily="34" charset="0"/>
              </a:rPr>
              <a:t>Undernourishment</a:t>
            </a:r>
            <a:r>
              <a:rPr lang="en-US" dirty="0">
                <a:latin typeface="Arial" panose="020B0604020202020204" pitchFamily="34" charset="0"/>
                <a:cs typeface="Arial" panose="020B0604020202020204" pitchFamily="34" charset="0"/>
              </a:rPr>
              <a:t>: Close to 1 billion people in the world are hungry (undernourished in terms of caloric intake), and </a:t>
            </a:r>
            <a:r>
              <a:rPr lang="en-US" b="1" dirty="0">
                <a:latin typeface="Arial" panose="020B0604020202020204" pitchFamily="34" charset="0"/>
                <a:cs typeface="Arial" panose="020B0604020202020204" pitchFamily="34" charset="0"/>
              </a:rPr>
              <a:t>2/3 of them reside in Asia and the Pacific</a:t>
            </a:r>
            <a:r>
              <a:rPr lang="en-US" dirty="0">
                <a:latin typeface="Arial" panose="020B0604020202020204" pitchFamily="34" charset="0"/>
                <a:cs typeface="Arial" panose="020B0604020202020204" pitchFamily="34" charset="0"/>
              </a:rPr>
              <a:t>.</a:t>
            </a:r>
          </a:p>
          <a:p>
            <a:pPr marL="557090" lvl="1" indent="-61899" defTabSz="990383">
              <a:buFont typeface="Arial" pitchFamily="34" charset="0"/>
              <a:buChar char="•"/>
              <a:defRPr/>
            </a:pPr>
            <a:r>
              <a:rPr lang="en-US" b="1" dirty="0">
                <a:latin typeface="Arial" panose="020B0604020202020204" pitchFamily="34" charset="0"/>
                <a:cs typeface="Arial" panose="020B0604020202020204" pitchFamily="34" charset="0"/>
              </a:rPr>
              <a:t>Malnourishment</a:t>
            </a:r>
            <a:r>
              <a:rPr lang="en-US" dirty="0">
                <a:latin typeface="Arial" panose="020B0604020202020204" pitchFamily="34" charset="0"/>
                <a:cs typeface="Arial" panose="020B0604020202020204" pitchFamily="34" charset="0"/>
              </a:rPr>
              <a:t>: in addition, another 1 billion are malnourished (micronutrient deficient or hidden hunger). </a:t>
            </a:r>
            <a:r>
              <a:rPr lang="en-US" b="1" dirty="0">
                <a:latin typeface="Arial" panose="020B0604020202020204" pitchFamily="34" charset="0"/>
                <a:cs typeface="Arial" panose="020B0604020202020204" pitchFamily="34" charset="0"/>
              </a:rPr>
              <a:t>Human capital of next generation in developing Asia is at risk:</a:t>
            </a:r>
            <a:r>
              <a:rPr lang="en-US" dirty="0">
                <a:latin typeface="Arial" panose="020B0604020202020204" pitchFamily="34" charset="0"/>
                <a:cs typeface="Arial" panose="020B0604020202020204" pitchFamily="34" charset="0"/>
              </a:rPr>
              <a:t> almost half of children under 5 is stunted in South Asia.</a:t>
            </a:r>
          </a:p>
          <a:p>
            <a:pPr marL="61899" indent="-61899">
              <a:buFont typeface="Arial" pitchFamily="34" charset="0"/>
              <a:buChar char="•"/>
            </a:pPr>
            <a:r>
              <a:rPr lang="en-US" b="1" dirty="0">
                <a:latin typeface="Arial" panose="020B0604020202020204" pitchFamily="34" charset="0"/>
                <a:cs typeface="Arial" panose="020B0604020202020204" pitchFamily="34" charset="0"/>
              </a:rPr>
              <a:t>Paradox</a:t>
            </a:r>
            <a:r>
              <a:rPr lang="en-US" dirty="0">
                <a:latin typeface="Arial" panose="020B0604020202020204" pitchFamily="34" charset="0"/>
                <a:cs typeface="Arial" panose="020B0604020202020204" pitchFamily="34" charset="0"/>
              </a:rPr>
              <a:t> is that </a:t>
            </a:r>
            <a:r>
              <a:rPr lang="en-US" b="1" dirty="0">
                <a:latin typeface="Arial" panose="020B0604020202020204" pitchFamily="34" charset="0"/>
                <a:cs typeface="Arial" panose="020B0604020202020204" pitchFamily="34" charset="0"/>
              </a:rPr>
              <a:t>most of the undernourished are smallholder farmers</a:t>
            </a:r>
            <a:r>
              <a:rPr lang="en-US" dirty="0">
                <a:latin typeface="Arial" panose="020B0604020202020204" pitchFamily="34" charset="0"/>
                <a:cs typeface="Arial" panose="020B0604020202020204" pitchFamily="34" charset="0"/>
              </a:rPr>
              <a:t>, who produce most of the food they consume.</a:t>
            </a:r>
            <a:endParaRPr lang="en-US" altLang="ja-JP"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6F3F9F8-9AAB-48C4-9C87-43774DAE7173}" type="slidenum">
              <a:rPr lang="en-US" smtClean="0"/>
              <a:pPr/>
              <a:t>4</a:t>
            </a:fld>
            <a:endParaRPr lang="en-US" dirty="0"/>
          </a:p>
        </p:txBody>
      </p:sp>
    </p:spTree>
    <p:extLst>
      <p:ext uri="{BB962C8B-B14F-4D97-AF65-F5344CB8AC3E}">
        <p14:creationId xmlns:p14="http://schemas.microsoft.com/office/powerpoint/2010/main" xmlns="" val="351151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899" indent="-61899" defTabSz="990383">
              <a:buFont typeface="Arial" pitchFamily="34" charset="0"/>
              <a:buChar char="•"/>
              <a:defRPr/>
            </a:pPr>
            <a:r>
              <a:rPr lang="en-US" altLang="ja-JP" b="1" dirty="0" smtClean="0"/>
              <a:t>Unprecedented drive for new sourcing strategies.</a:t>
            </a:r>
            <a:r>
              <a:rPr lang="en-US" altLang="ja-JP" dirty="0" smtClean="0"/>
              <a:t> Increasingly</a:t>
            </a:r>
            <a:r>
              <a:rPr lang="en-US" altLang="ja-JP" baseline="0" dirty="0" smtClean="0"/>
              <a:t> scarce natural resources makes strong business cases for direct sourcing from numerous farmers . Many </a:t>
            </a:r>
            <a:r>
              <a:rPr lang="en-US" altLang="ja-JP" dirty="0" smtClean="0"/>
              <a:t>global companies have started building new direct sourcing systems (not from markets) that involves aggregation through farmers groups, technical inputs distribution, credit services, and enforcement and certification of sustainable agricultural practices</a:t>
            </a:r>
            <a:r>
              <a:rPr lang="en-US" altLang="ja-JP" baseline="0" dirty="0" smtClean="0"/>
              <a:t> to secure substantial and stable supply of raw materials of quality.</a:t>
            </a:r>
            <a:endParaRPr lang="en-US" altLang="ja-JP" dirty="0" smtClean="0"/>
          </a:p>
          <a:p>
            <a:pPr marL="61899" indent="-61899" defTabSz="990383">
              <a:buFont typeface="Arial" pitchFamily="34" charset="0"/>
              <a:buChar char="•"/>
              <a:defRPr/>
            </a:pPr>
            <a:endParaRPr lang="en-US" altLang="ja-JP" b="1" dirty="0" smtClean="0"/>
          </a:p>
          <a:p>
            <a:pPr marL="61899" indent="-61899" defTabSz="990383">
              <a:buFont typeface="Arial" pitchFamily="34" charset="0"/>
              <a:buChar char="•"/>
              <a:defRPr/>
            </a:pPr>
            <a:r>
              <a:rPr lang="en-US" altLang="ja-JP" b="1" dirty="0" smtClean="0"/>
              <a:t>Sustainability</a:t>
            </a:r>
            <a:r>
              <a:rPr lang="en-US" altLang="ja-JP" b="1" baseline="0" dirty="0" smtClean="0"/>
              <a:t> concerns:</a:t>
            </a:r>
            <a:r>
              <a:rPr lang="en-US" altLang="ja-JP" baseline="0" dirty="0" smtClean="0"/>
              <a:t> </a:t>
            </a:r>
            <a:r>
              <a:rPr lang="en-US" dirty="0" smtClean="0"/>
              <a:t>because of increasing scarce natural resources,</a:t>
            </a:r>
            <a:r>
              <a:rPr lang="en-US" baseline="0" dirty="0" smtClean="0"/>
              <a:t> farms in Asia needs to produce “more with less” resources.</a:t>
            </a:r>
            <a:endParaRPr lang="en-US" dirty="0" smtClean="0"/>
          </a:p>
          <a:p>
            <a:pPr marL="557090" lvl="1" indent="-61899">
              <a:buFont typeface="Arial" pitchFamily="34" charset="0"/>
              <a:buChar char="•"/>
            </a:pPr>
            <a:r>
              <a:rPr lang="en-US" b="1" dirty="0" smtClean="0"/>
              <a:t>LAND</a:t>
            </a:r>
            <a:r>
              <a:rPr lang="en-US" dirty="0" smtClean="0"/>
              <a:t>: the average land sizes are decreasing due to population pressure and land degradation.</a:t>
            </a:r>
            <a:r>
              <a:rPr lang="en-US" baseline="0" dirty="0" smtClean="0"/>
              <a:t> P</a:t>
            </a:r>
            <a:r>
              <a:rPr lang="en-US" altLang="ja-JP" dirty="0" smtClean="0"/>
              <a:t>otential for </a:t>
            </a:r>
            <a:r>
              <a:rPr lang="en-US" dirty="0" smtClean="0"/>
              <a:t>farm land </a:t>
            </a:r>
            <a:r>
              <a:rPr lang="en-US" altLang="ja-JP" dirty="0" smtClean="0"/>
              <a:t>expansion is very limited (no potential for South Asia).</a:t>
            </a:r>
          </a:p>
          <a:p>
            <a:pPr marL="557090" lvl="1" indent="-61899">
              <a:buFont typeface="Arial" pitchFamily="34" charset="0"/>
              <a:buChar char="•"/>
            </a:pPr>
            <a:r>
              <a:rPr lang="en-US" altLang="ja-JP" b="1" dirty="0" smtClean="0"/>
              <a:t>WATER</a:t>
            </a:r>
            <a:r>
              <a:rPr lang="en-US" altLang="ja-JP" dirty="0" smtClean="0"/>
              <a:t>: Water  is increasingly scarce, and its agricultural use competes with municipality use, industrial use and energy generation.</a:t>
            </a:r>
          </a:p>
          <a:p>
            <a:pPr marL="557090" lvl="1" indent="-61899">
              <a:buFont typeface="Arial" pitchFamily="34" charset="0"/>
              <a:buChar char="•"/>
            </a:pPr>
            <a:r>
              <a:rPr lang="en-US" altLang="ja-JP" b="1" dirty="0" smtClean="0"/>
              <a:t>CLIMATE CHANGE:</a:t>
            </a:r>
            <a:r>
              <a:rPr lang="en-US" altLang="ja-JP" dirty="0" smtClean="0"/>
              <a:t> Substantial adverse climate change impacts expected on crop yields, changes in cropping areas and more frequent shocks due to extreme weather events.</a:t>
            </a:r>
          </a:p>
          <a:p>
            <a:pPr marL="557090" lvl="1" indent="-61899">
              <a:buFont typeface="Arial" pitchFamily="34" charset="0"/>
              <a:buChar char="•"/>
            </a:pPr>
            <a:r>
              <a:rPr lang="en-US" altLang="ja-JP" b="1" dirty="0" smtClean="0"/>
              <a:t>Less Workers and Feminization of Agriculture</a:t>
            </a:r>
            <a:r>
              <a:rPr lang="en-US" altLang="ja-JP" dirty="0" smtClean="0"/>
              <a:t>: increasing flow of labor migrating to urban centers for wage jobs has left less workers for farming. During the absence of male workers, women has become more dominant farm caretakers.</a:t>
            </a:r>
          </a:p>
          <a:p>
            <a:endParaRPr lang="en-US" dirty="0"/>
          </a:p>
        </p:txBody>
      </p:sp>
      <p:sp>
        <p:nvSpPr>
          <p:cNvPr id="4" name="Slide Number Placeholder 3"/>
          <p:cNvSpPr>
            <a:spLocks noGrp="1"/>
          </p:cNvSpPr>
          <p:nvPr>
            <p:ph type="sldNum" sz="quarter" idx="10"/>
          </p:nvPr>
        </p:nvSpPr>
        <p:spPr/>
        <p:txBody>
          <a:bodyPr/>
          <a:lstStyle/>
          <a:p>
            <a:fld id="{E6F3F9F8-9AAB-48C4-9C87-43774DAE7173}" type="slidenum">
              <a:rPr lang="en-US" smtClean="0"/>
              <a:pPr/>
              <a:t>5</a:t>
            </a:fld>
            <a:endParaRPr lang="en-US" dirty="0"/>
          </a:p>
        </p:txBody>
      </p:sp>
    </p:spTree>
    <p:extLst>
      <p:ext uri="{BB962C8B-B14F-4D97-AF65-F5344CB8AC3E}">
        <p14:creationId xmlns:p14="http://schemas.microsoft.com/office/powerpoint/2010/main" xmlns="" val="3511515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899" indent="-61899" defTabSz="990383">
              <a:buFont typeface="Arial" pitchFamily="34" charset="0"/>
              <a:buChar char="•"/>
              <a:defRPr/>
            </a:pPr>
            <a:r>
              <a:rPr lang="en-US" altLang="ja-JP" b="1" dirty="0" smtClean="0"/>
              <a:t>Unprecedented drive for new sourcing strategies.</a:t>
            </a:r>
            <a:r>
              <a:rPr lang="en-US" altLang="ja-JP" dirty="0" smtClean="0"/>
              <a:t> Increasingly</a:t>
            </a:r>
            <a:r>
              <a:rPr lang="en-US" altLang="ja-JP" baseline="0" dirty="0" smtClean="0"/>
              <a:t> scarce natural resources makes strong business cases for direct sourcing from numerous farmers . Many </a:t>
            </a:r>
            <a:r>
              <a:rPr lang="en-US" altLang="ja-JP" dirty="0" smtClean="0"/>
              <a:t>global companies have started building new direct sourcing systems (not from markets) that involves aggregation through farmers groups, technical inputs distribution, credit services, and enforcement and certification of sustainable agricultural practices</a:t>
            </a:r>
            <a:r>
              <a:rPr lang="en-US" altLang="ja-JP" baseline="0" dirty="0" smtClean="0"/>
              <a:t> to secure substantial and stable supply of raw materials of quality.</a:t>
            </a:r>
            <a:endParaRPr lang="en-US" altLang="ja-JP" dirty="0" smtClean="0"/>
          </a:p>
          <a:p>
            <a:pPr marL="61899" indent="-61899" defTabSz="990383">
              <a:buFont typeface="Arial" pitchFamily="34" charset="0"/>
              <a:buChar char="•"/>
              <a:defRPr/>
            </a:pPr>
            <a:endParaRPr lang="en-US" altLang="ja-JP" b="1" dirty="0" smtClean="0"/>
          </a:p>
          <a:p>
            <a:pPr marL="61899" indent="-61899" defTabSz="990383">
              <a:buFont typeface="Arial" pitchFamily="34" charset="0"/>
              <a:buChar char="•"/>
              <a:defRPr/>
            </a:pPr>
            <a:r>
              <a:rPr lang="en-US" altLang="ja-JP" b="1" dirty="0" smtClean="0"/>
              <a:t>Sustainability</a:t>
            </a:r>
            <a:r>
              <a:rPr lang="en-US" altLang="ja-JP" b="1" baseline="0" dirty="0" smtClean="0"/>
              <a:t> concerns:</a:t>
            </a:r>
            <a:r>
              <a:rPr lang="en-US" altLang="ja-JP" baseline="0" dirty="0" smtClean="0"/>
              <a:t> </a:t>
            </a:r>
            <a:r>
              <a:rPr lang="en-US" dirty="0" smtClean="0"/>
              <a:t>because of increasing scarce natural resources,</a:t>
            </a:r>
            <a:r>
              <a:rPr lang="en-US" baseline="0" dirty="0" smtClean="0"/>
              <a:t> farms in Asia needs to produce “more with less” resources.</a:t>
            </a:r>
            <a:endParaRPr lang="en-US" dirty="0" smtClean="0"/>
          </a:p>
          <a:p>
            <a:pPr marL="557090" lvl="1" indent="-61899">
              <a:buFont typeface="Arial" pitchFamily="34" charset="0"/>
              <a:buChar char="•"/>
            </a:pPr>
            <a:r>
              <a:rPr lang="en-US" b="1" dirty="0" smtClean="0"/>
              <a:t>LAND</a:t>
            </a:r>
            <a:r>
              <a:rPr lang="en-US" dirty="0" smtClean="0"/>
              <a:t>: the average land sizes are decreasing due to population pressure and land degradation.</a:t>
            </a:r>
            <a:r>
              <a:rPr lang="en-US" baseline="0" dirty="0" smtClean="0"/>
              <a:t> P</a:t>
            </a:r>
            <a:r>
              <a:rPr lang="en-US" altLang="ja-JP" dirty="0" smtClean="0"/>
              <a:t>otential for </a:t>
            </a:r>
            <a:r>
              <a:rPr lang="en-US" dirty="0" smtClean="0"/>
              <a:t>farm land </a:t>
            </a:r>
            <a:r>
              <a:rPr lang="en-US" altLang="ja-JP" dirty="0" smtClean="0"/>
              <a:t>expansion is very limited (no potential for South Asia).</a:t>
            </a:r>
          </a:p>
          <a:p>
            <a:pPr marL="557090" lvl="1" indent="-61899">
              <a:buFont typeface="Arial" pitchFamily="34" charset="0"/>
              <a:buChar char="•"/>
            </a:pPr>
            <a:r>
              <a:rPr lang="en-US" altLang="ja-JP" b="1" dirty="0" smtClean="0"/>
              <a:t>WATER</a:t>
            </a:r>
            <a:r>
              <a:rPr lang="en-US" altLang="ja-JP" dirty="0" smtClean="0"/>
              <a:t>: Water  is increasingly scarce, and its agricultural use competes with municipality use, industrial use and energy generation.</a:t>
            </a:r>
          </a:p>
          <a:p>
            <a:pPr marL="557090" lvl="1" indent="-61899">
              <a:buFont typeface="Arial" pitchFamily="34" charset="0"/>
              <a:buChar char="•"/>
            </a:pPr>
            <a:r>
              <a:rPr lang="en-US" altLang="ja-JP" b="1" dirty="0" smtClean="0"/>
              <a:t>CLIMATE CHANGE:</a:t>
            </a:r>
            <a:r>
              <a:rPr lang="en-US" altLang="ja-JP" dirty="0" smtClean="0"/>
              <a:t> Substantial adverse climate change impacts expected on crop yields, changes in cropping areas and more frequent shocks due to extreme weather events.</a:t>
            </a:r>
          </a:p>
          <a:p>
            <a:pPr marL="557090" lvl="1" indent="-61899">
              <a:buFont typeface="Arial" pitchFamily="34" charset="0"/>
              <a:buChar char="•"/>
            </a:pPr>
            <a:r>
              <a:rPr lang="en-US" altLang="ja-JP" b="1" dirty="0" smtClean="0"/>
              <a:t>Less Workers and Feminization of Agriculture</a:t>
            </a:r>
            <a:r>
              <a:rPr lang="en-US" altLang="ja-JP" dirty="0" smtClean="0"/>
              <a:t>: increasing flow of labor migrating to urban centers for wage jobs has left less workers for farming. During the absence of male workers, women has become more dominant farm caretakers.</a:t>
            </a:r>
          </a:p>
          <a:p>
            <a:endParaRPr lang="en-US" dirty="0"/>
          </a:p>
        </p:txBody>
      </p:sp>
      <p:sp>
        <p:nvSpPr>
          <p:cNvPr id="4" name="Slide Number Placeholder 3"/>
          <p:cNvSpPr>
            <a:spLocks noGrp="1"/>
          </p:cNvSpPr>
          <p:nvPr>
            <p:ph type="sldNum" sz="quarter" idx="10"/>
          </p:nvPr>
        </p:nvSpPr>
        <p:spPr/>
        <p:txBody>
          <a:bodyPr/>
          <a:lstStyle/>
          <a:p>
            <a:fld id="{E6F3F9F8-9AAB-48C4-9C87-43774DAE7173}" type="slidenum">
              <a:rPr lang="en-US" smtClean="0"/>
              <a:pPr/>
              <a:t>6</a:t>
            </a:fld>
            <a:endParaRPr lang="en-US" dirty="0"/>
          </a:p>
        </p:txBody>
      </p:sp>
    </p:spTree>
    <p:extLst>
      <p:ext uri="{BB962C8B-B14F-4D97-AF65-F5344CB8AC3E}">
        <p14:creationId xmlns:p14="http://schemas.microsoft.com/office/powerpoint/2010/main" xmlns="" val="351151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899" indent="-61899" defTabSz="990383">
              <a:buFont typeface="Arial" pitchFamily="34" charset="0"/>
              <a:buChar char="•"/>
              <a:defRPr/>
            </a:pPr>
            <a:r>
              <a:rPr lang="en-US" altLang="ja-JP" b="1" dirty="0" smtClean="0"/>
              <a:t>Unprecedented drive for new sourcing strategies.</a:t>
            </a:r>
            <a:r>
              <a:rPr lang="en-US" altLang="ja-JP" dirty="0" smtClean="0"/>
              <a:t> Increasingly</a:t>
            </a:r>
            <a:r>
              <a:rPr lang="en-US" altLang="ja-JP" baseline="0" dirty="0" smtClean="0"/>
              <a:t> scarce natural resources makes strong business cases for direct sourcing from numerous farmers . Many </a:t>
            </a:r>
            <a:r>
              <a:rPr lang="en-US" altLang="ja-JP" dirty="0" smtClean="0"/>
              <a:t>global companies have started building new direct sourcing systems (not from markets) that involves aggregation through farmers groups, technical inputs distribution, credit services, and enforcement and certification of sustainable agricultural practices</a:t>
            </a:r>
            <a:r>
              <a:rPr lang="en-US" altLang="ja-JP" baseline="0" dirty="0" smtClean="0"/>
              <a:t> to secure substantial and stable supply of raw materials of quality.</a:t>
            </a:r>
            <a:endParaRPr lang="en-US" altLang="ja-JP" dirty="0" smtClean="0"/>
          </a:p>
          <a:p>
            <a:pPr marL="61899" indent="-61899" defTabSz="990383">
              <a:buFont typeface="Arial" pitchFamily="34" charset="0"/>
              <a:buChar char="•"/>
              <a:defRPr/>
            </a:pPr>
            <a:endParaRPr lang="en-US" altLang="ja-JP" b="1" dirty="0" smtClean="0"/>
          </a:p>
          <a:p>
            <a:pPr marL="61899" indent="-61899" defTabSz="990383">
              <a:buFont typeface="Arial" pitchFamily="34" charset="0"/>
              <a:buChar char="•"/>
              <a:defRPr/>
            </a:pPr>
            <a:r>
              <a:rPr lang="en-US" altLang="ja-JP" b="1" dirty="0" smtClean="0"/>
              <a:t>Sustainability</a:t>
            </a:r>
            <a:r>
              <a:rPr lang="en-US" altLang="ja-JP" b="1" baseline="0" dirty="0" smtClean="0"/>
              <a:t> concerns:</a:t>
            </a:r>
            <a:r>
              <a:rPr lang="en-US" altLang="ja-JP" baseline="0" dirty="0" smtClean="0"/>
              <a:t> </a:t>
            </a:r>
            <a:r>
              <a:rPr lang="en-US" dirty="0" smtClean="0"/>
              <a:t>because of increasing scarce natural resources,</a:t>
            </a:r>
            <a:r>
              <a:rPr lang="en-US" baseline="0" dirty="0" smtClean="0"/>
              <a:t> farms in Asia needs to produce “more with less” resources.</a:t>
            </a:r>
            <a:endParaRPr lang="en-US" dirty="0" smtClean="0"/>
          </a:p>
          <a:p>
            <a:pPr marL="557090" lvl="1" indent="-61899">
              <a:buFont typeface="Arial" pitchFamily="34" charset="0"/>
              <a:buChar char="•"/>
            </a:pPr>
            <a:r>
              <a:rPr lang="en-US" b="1" dirty="0" smtClean="0"/>
              <a:t>LAND</a:t>
            </a:r>
            <a:r>
              <a:rPr lang="en-US" dirty="0" smtClean="0"/>
              <a:t>: the average land sizes are decreasing due to population pressure and land degradation.</a:t>
            </a:r>
            <a:r>
              <a:rPr lang="en-US" baseline="0" dirty="0" smtClean="0"/>
              <a:t> P</a:t>
            </a:r>
            <a:r>
              <a:rPr lang="en-US" altLang="ja-JP" dirty="0" smtClean="0"/>
              <a:t>otential for </a:t>
            </a:r>
            <a:r>
              <a:rPr lang="en-US" dirty="0" smtClean="0"/>
              <a:t>farm land </a:t>
            </a:r>
            <a:r>
              <a:rPr lang="en-US" altLang="ja-JP" dirty="0" smtClean="0"/>
              <a:t>expansion is very limited (no potential for South Asia).</a:t>
            </a:r>
          </a:p>
          <a:p>
            <a:pPr marL="557090" lvl="1" indent="-61899">
              <a:buFont typeface="Arial" pitchFamily="34" charset="0"/>
              <a:buChar char="•"/>
            </a:pPr>
            <a:r>
              <a:rPr lang="en-US" altLang="ja-JP" b="1" dirty="0" smtClean="0"/>
              <a:t>WATER</a:t>
            </a:r>
            <a:r>
              <a:rPr lang="en-US" altLang="ja-JP" dirty="0" smtClean="0"/>
              <a:t>: Water  is increasingly scarce, and its agricultural use competes with municipality use, industrial use and energy generation.</a:t>
            </a:r>
          </a:p>
          <a:p>
            <a:pPr marL="557090" lvl="1" indent="-61899">
              <a:buFont typeface="Arial" pitchFamily="34" charset="0"/>
              <a:buChar char="•"/>
            </a:pPr>
            <a:r>
              <a:rPr lang="en-US" altLang="ja-JP" b="1" dirty="0" smtClean="0"/>
              <a:t>CLIMATE CHANGE:</a:t>
            </a:r>
            <a:r>
              <a:rPr lang="en-US" altLang="ja-JP" dirty="0" smtClean="0"/>
              <a:t> Substantial adverse climate change impacts expected on crop yields, changes in cropping areas and more frequent shocks due to extreme weather events.</a:t>
            </a:r>
          </a:p>
          <a:p>
            <a:pPr marL="557090" lvl="1" indent="-61899">
              <a:buFont typeface="Arial" pitchFamily="34" charset="0"/>
              <a:buChar char="•"/>
            </a:pPr>
            <a:r>
              <a:rPr lang="en-US" altLang="ja-JP" b="1" dirty="0" smtClean="0"/>
              <a:t>Less Workers and Feminization of Agriculture</a:t>
            </a:r>
            <a:r>
              <a:rPr lang="en-US" altLang="ja-JP" dirty="0" smtClean="0"/>
              <a:t>: increasing flow of labor migrating to urban centers for wage jobs has left less workers for farming. During the absence of male workers, women has become more dominant farm caretakers.</a:t>
            </a:r>
          </a:p>
          <a:p>
            <a:endParaRPr lang="en-US" dirty="0"/>
          </a:p>
        </p:txBody>
      </p:sp>
      <p:sp>
        <p:nvSpPr>
          <p:cNvPr id="4" name="Slide Number Placeholder 3"/>
          <p:cNvSpPr>
            <a:spLocks noGrp="1"/>
          </p:cNvSpPr>
          <p:nvPr>
            <p:ph type="sldNum" sz="quarter" idx="10"/>
          </p:nvPr>
        </p:nvSpPr>
        <p:spPr/>
        <p:txBody>
          <a:bodyPr/>
          <a:lstStyle/>
          <a:p>
            <a:fld id="{E6F3F9F8-9AAB-48C4-9C87-43774DAE7173}" type="slidenum">
              <a:rPr lang="en-US" smtClean="0"/>
              <a:pPr/>
              <a:t>7</a:t>
            </a:fld>
            <a:endParaRPr lang="en-US" dirty="0"/>
          </a:p>
        </p:txBody>
      </p:sp>
    </p:spTree>
    <p:extLst>
      <p:ext uri="{BB962C8B-B14F-4D97-AF65-F5344CB8AC3E}">
        <p14:creationId xmlns:p14="http://schemas.microsoft.com/office/powerpoint/2010/main" xmlns="" val="351151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5697" indent="-185697" defTabSz="990383">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Smallholder farmers are major commodity producers/raw</a:t>
            </a:r>
            <a:r>
              <a:rPr lang="en-US" b="1" baseline="0" dirty="0" smtClean="0">
                <a:latin typeface="Arial" panose="020B0604020202020204" pitchFamily="34" charset="0"/>
                <a:cs typeface="Arial" panose="020B0604020202020204" pitchFamily="34" charset="0"/>
              </a:rPr>
              <a:t>  material suppliers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Integrating them into commodity supply chains would serve </a:t>
            </a:r>
            <a:r>
              <a:rPr lang="en-US" b="1" dirty="0" smtClean="0">
                <a:latin typeface="Arial" panose="020B0604020202020204" pitchFamily="34" charset="0"/>
                <a:cs typeface="Arial" panose="020B0604020202020204" pitchFamily="34" charset="0"/>
              </a:rPr>
              <a:t>both for long-term corporate sourcing strategies and food security. </a:t>
            </a:r>
          </a:p>
          <a:p>
            <a:pPr marL="185697" indent="-185697">
              <a:buFont typeface="Arial" panose="020B0604020202020204" pitchFamily="34" charset="0"/>
              <a:buChar char="•"/>
            </a:pPr>
            <a:r>
              <a:rPr lang="en-US" b="1" dirty="0" smtClean="0">
                <a:latin typeface="Arial" panose="020B0604020202020204" pitchFamily="34" charset="0"/>
                <a:cs typeface="Arial" panose="020B0604020202020204" pitchFamily="34" charset="0"/>
              </a:rPr>
              <a:t>For food</a:t>
            </a:r>
            <a:r>
              <a:rPr lang="en-US" b="1" baseline="0" dirty="0" smtClean="0">
                <a:latin typeface="Arial" panose="020B0604020202020204" pitchFamily="34" charset="0"/>
                <a:cs typeface="Arial" panose="020B0604020202020204" pitchFamily="34" charset="0"/>
              </a:rPr>
              <a:t> and beverage industry</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integrating the smallholder farmers </a:t>
            </a:r>
            <a:r>
              <a:rPr lang="en-US" dirty="0" smtClean="0">
                <a:latin typeface="Arial" panose="020B0604020202020204" pitchFamily="34" charset="0"/>
                <a:cs typeface="Arial" panose="020B0604020202020204" pitchFamily="34" charset="0"/>
              </a:rPr>
              <a:t>(particularly younger generation</a:t>
            </a:r>
            <a:r>
              <a:rPr lang="en-US" dirty="0">
                <a:latin typeface="Arial" panose="020B0604020202020204" pitchFamily="34" charset="0"/>
                <a:cs typeface="Arial" panose="020B0604020202020204" pitchFamily="34" charset="0"/>
              </a:rPr>
              <a:t>) as an integral part of  </a:t>
            </a:r>
            <a:r>
              <a:rPr lang="en-US" dirty="0" smtClean="0">
                <a:latin typeface="Arial" panose="020B0604020202020204" pitchFamily="34" charset="0"/>
                <a:cs typeface="Arial" panose="020B0604020202020204" pitchFamily="34" charset="0"/>
              </a:rPr>
              <a:t>global supply chains by establishing </a:t>
            </a:r>
            <a:r>
              <a:rPr lang="en-US" b="1" dirty="0" smtClean="0">
                <a:latin typeface="Arial" panose="020B0604020202020204" pitchFamily="34" charset="0"/>
                <a:cs typeface="Arial" panose="020B0604020202020204" pitchFamily="34" charset="0"/>
              </a:rPr>
              <a:t>cooperatives/farmers groups </a:t>
            </a:r>
            <a:r>
              <a:rPr lang="en-US" dirty="0" smtClean="0">
                <a:latin typeface="Arial" panose="020B0604020202020204" pitchFamily="34" charset="0"/>
                <a:cs typeface="Arial" panose="020B0604020202020204" pitchFamily="34" charset="0"/>
              </a:rPr>
              <a:t>, increasing their </a:t>
            </a:r>
            <a:r>
              <a:rPr lang="en-US" b="1" dirty="0" smtClean="0">
                <a:latin typeface="Arial" panose="020B0604020202020204" pitchFamily="34" charset="0"/>
                <a:cs typeface="Arial" panose="020B0604020202020204" pitchFamily="34" charset="0"/>
              </a:rPr>
              <a:t>productivity, quality </a:t>
            </a:r>
            <a:r>
              <a:rPr lang="en-US" dirty="0" smtClean="0">
                <a:latin typeface="Arial" panose="020B0604020202020204" pitchFamily="34" charset="0"/>
                <a:cs typeface="Arial" panose="020B0604020202020204" pitchFamily="34" charset="0"/>
              </a:rPr>
              <a:t>of their produce and their margin increasingly make business sense  in order </a:t>
            </a:r>
            <a:r>
              <a:rPr lang="en-US" b="1" dirty="0" smtClean="0">
                <a:latin typeface="Arial" panose="020B0604020202020204" pitchFamily="34" charset="0"/>
                <a:cs typeface="Arial" panose="020B0604020202020204" pitchFamily="34" charset="0"/>
              </a:rPr>
              <a:t>to secure adequate supply of raw materials of consistent quality required to respond to growing</a:t>
            </a:r>
            <a:r>
              <a:rPr lang="en-US" b="1" baseline="0" dirty="0" smtClean="0">
                <a:latin typeface="Arial" panose="020B0604020202020204" pitchFamily="34" charset="0"/>
                <a:cs typeface="Arial" panose="020B0604020202020204" pitchFamily="34" charset="0"/>
              </a:rPr>
              <a:t> global demand</a:t>
            </a:r>
            <a:r>
              <a:rPr lang="en-US" dirty="0" smtClean="0">
                <a:latin typeface="Arial" panose="020B0604020202020204" pitchFamily="34" charset="0"/>
                <a:cs typeface="Arial" panose="020B0604020202020204" pitchFamily="34" charset="0"/>
              </a:rPr>
              <a:t>.</a:t>
            </a:r>
            <a:r>
              <a:rPr lang="en-US" baseline="0" dirty="0" smtClean="0">
                <a:latin typeface="Arial" panose="020B0604020202020204" pitchFamily="34" charset="0"/>
                <a:cs typeface="Arial" panose="020B0604020202020204" pitchFamily="34" charset="0"/>
              </a:rPr>
              <a:t>  This corporate sourcing often provides, apart from purchase of raw materials,:</a:t>
            </a:r>
            <a:endParaRPr lang="en-US" dirty="0" smtClean="0">
              <a:latin typeface="Arial" panose="020B0604020202020204" pitchFamily="34" charset="0"/>
              <a:cs typeface="Arial" panose="020B0604020202020204" pitchFamily="34" charset="0"/>
            </a:endParaRPr>
          </a:p>
          <a:p>
            <a:pPr marL="680887" lvl="1" indent="-185697">
              <a:buFont typeface="Arial" panose="020B0604020202020204" pitchFamily="34" charset="0"/>
              <a:buChar char="•"/>
            </a:pPr>
            <a:r>
              <a:rPr lang="en-US" altLang="ja-JP" b="1" dirty="0" smtClean="0">
                <a:latin typeface="Arial" panose="020B0604020202020204" pitchFamily="34" charset="0"/>
                <a:cs typeface="Arial" panose="020B0604020202020204" pitchFamily="34" charset="0"/>
              </a:rPr>
              <a:t>Technologies and inputs  </a:t>
            </a:r>
            <a:r>
              <a:rPr lang="en-US" altLang="ja-JP" dirty="0" smtClean="0">
                <a:latin typeface="Arial" panose="020B0604020202020204" pitchFamily="34" charset="0"/>
                <a:cs typeface="Arial" panose="020B0604020202020204" pitchFamily="34" charset="0"/>
              </a:rPr>
              <a:t>to produce more with less resources, and to ensure sustainable farming</a:t>
            </a:r>
          </a:p>
          <a:p>
            <a:pPr marL="680887" lvl="1" indent="-185697">
              <a:buFont typeface="Arial" panose="020B0604020202020204" pitchFamily="34" charset="0"/>
              <a:buChar char="•"/>
            </a:pPr>
            <a:r>
              <a:rPr lang="en-US" altLang="ja-JP" b="1" dirty="0" smtClean="0">
                <a:latin typeface="Arial" panose="020B0604020202020204" pitchFamily="34" charset="0"/>
                <a:cs typeface="Arial" panose="020B0604020202020204" pitchFamily="34" charset="0"/>
              </a:rPr>
              <a:t>Financing means to bridge the gaps to complete commodity value chains </a:t>
            </a:r>
            <a:r>
              <a:rPr lang="en-US" altLang="ja-JP" dirty="0" smtClean="0">
                <a:latin typeface="Arial" panose="020B0604020202020204" pitchFamily="34" charset="0"/>
                <a:cs typeface="Arial" panose="020B0604020202020204" pitchFamily="34" charset="0"/>
              </a:rPr>
              <a:t>(smallholder farmers to adopt new technologies and link to marketing opportunities , beyond what microfinance industry can offer)</a:t>
            </a:r>
          </a:p>
          <a:p>
            <a:pPr marL="680887" lvl="1" indent="-185697">
              <a:buFont typeface="Arial" panose="020B0604020202020204" pitchFamily="34" charset="0"/>
              <a:buChar char="•"/>
            </a:pPr>
            <a:r>
              <a:rPr lang="en-US" dirty="0" smtClean="0">
                <a:latin typeface="Arial" panose="020B0604020202020204" pitchFamily="34" charset="0"/>
                <a:cs typeface="Arial" panose="020B0604020202020204" pitchFamily="34" charset="0"/>
              </a:rPr>
              <a:t>Environmental sustainability and ethical sourcing certification</a:t>
            </a:r>
          </a:p>
          <a:p>
            <a:pPr marL="185697" indent="-185697">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85697" indent="-185697">
              <a:buFont typeface="Arial" panose="020B0604020202020204" pitchFamily="34" charset="0"/>
              <a:buChar char="•"/>
            </a:pPr>
            <a:r>
              <a:rPr lang="en-US" dirty="0">
                <a:latin typeface="Arial" panose="020B0604020202020204" pitchFamily="34" charset="0"/>
                <a:cs typeface="Arial" panose="020B0604020202020204" pitchFamily="34" charset="0"/>
              </a:rPr>
              <a:t>This </a:t>
            </a:r>
            <a:r>
              <a:rPr lang="en-US" b="1" dirty="0">
                <a:latin typeface="Arial" panose="020B0604020202020204" pitchFamily="34" charset="0"/>
                <a:cs typeface="Arial" panose="020B0604020202020204" pitchFamily="34" charset="0"/>
              </a:rPr>
              <a:t>vertical integration</a:t>
            </a:r>
            <a:r>
              <a:rPr lang="en-US" dirty="0">
                <a:latin typeface="Arial" panose="020B0604020202020204" pitchFamily="34" charset="0"/>
                <a:cs typeface="Arial" panose="020B0604020202020204" pitchFamily="34" charset="0"/>
              </a:rPr>
              <a:t> to secure long-term raw material supply and </a:t>
            </a:r>
            <a:r>
              <a:rPr lang="en-US" b="1" dirty="0">
                <a:latin typeface="Arial" panose="020B0604020202020204" pitchFamily="34" charset="0"/>
                <a:cs typeface="Arial" panose="020B0604020202020204" pitchFamily="34" charset="0"/>
              </a:rPr>
              <a:t>formalization</a:t>
            </a:r>
            <a:r>
              <a:rPr lang="en-US" dirty="0">
                <a:latin typeface="Arial" panose="020B0604020202020204" pitchFamily="34" charset="0"/>
                <a:cs typeface="Arial" panose="020B0604020202020204" pitchFamily="34" charset="0"/>
              </a:rPr>
              <a:t> of supply relationship </a:t>
            </a:r>
            <a:r>
              <a:rPr lang="en-US" b="1" dirty="0">
                <a:latin typeface="Arial" panose="020B0604020202020204" pitchFamily="34" charset="0"/>
                <a:cs typeface="Arial" panose="020B0604020202020204" pitchFamily="34" charset="0"/>
              </a:rPr>
              <a:t>contributes to food security</a:t>
            </a:r>
            <a:endParaRPr lang="en-US" b="1" dirty="0" smtClean="0">
              <a:latin typeface="Arial" panose="020B0604020202020204" pitchFamily="34" charset="0"/>
              <a:cs typeface="Arial" panose="020B0604020202020204" pitchFamily="34" charset="0"/>
            </a:endParaRPr>
          </a:p>
          <a:p>
            <a:pPr marL="680887" lvl="1" indent="-185697">
              <a:buFont typeface="Arial" panose="020B0604020202020204" pitchFamily="34" charset="0"/>
              <a:buChar char="•"/>
            </a:pPr>
            <a:r>
              <a:rPr lang="en-US" dirty="0" smtClean="0">
                <a:latin typeface="Arial" panose="020B0604020202020204" pitchFamily="34" charset="0"/>
                <a:cs typeface="Arial" panose="020B0604020202020204" pitchFamily="34" charset="0"/>
              </a:rPr>
              <a:t>(at</a:t>
            </a:r>
            <a:r>
              <a:rPr lang="en-US" baseline="0" dirty="0" smtClean="0">
                <a:latin typeface="Arial" panose="020B0604020202020204" pitchFamily="34" charset="0"/>
                <a:cs typeface="Arial" panose="020B0604020202020204" pitchFamily="34" charset="0"/>
              </a:rPr>
              <a:t> the g</a:t>
            </a:r>
            <a:r>
              <a:rPr lang="en-US" dirty="0" smtClean="0">
                <a:latin typeface="Arial" panose="020B0604020202020204" pitchFamily="34" charset="0"/>
                <a:cs typeface="Arial" panose="020B0604020202020204" pitchFamily="34" charset="0"/>
              </a:rPr>
              <a:t>lobal and regional levels) Increasing productivity and encouraging sustainable agricultural practices are fundamental</a:t>
            </a:r>
            <a:r>
              <a:rPr lang="en-US" baseline="0" dirty="0" smtClean="0">
                <a:latin typeface="Arial" panose="020B0604020202020204" pitchFamily="34" charset="0"/>
                <a:cs typeface="Arial" panose="020B0604020202020204" pitchFamily="34" charset="0"/>
              </a:rPr>
              <a:t> requirement to ensure long-term food security</a:t>
            </a:r>
          </a:p>
          <a:p>
            <a:pPr marL="680887" lvl="1" indent="-185697">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(at the rural household level) farm productivity and income gains would directly enhance the food security of rural poor households.</a:t>
            </a:r>
          </a:p>
        </p:txBody>
      </p:sp>
      <p:sp>
        <p:nvSpPr>
          <p:cNvPr id="4" name="Slide Number Placeholder 3"/>
          <p:cNvSpPr>
            <a:spLocks noGrp="1"/>
          </p:cNvSpPr>
          <p:nvPr>
            <p:ph type="sldNum" sz="quarter" idx="10"/>
          </p:nvPr>
        </p:nvSpPr>
        <p:spPr/>
        <p:txBody>
          <a:bodyPr/>
          <a:lstStyle/>
          <a:p>
            <a:fld id="{E6F3F9F8-9AAB-48C4-9C87-43774DAE7173}" type="slidenum">
              <a:rPr lang="en-US" smtClean="0"/>
              <a:pPr/>
              <a:t>8</a:t>
            </a:fld>
            <a:endParaRPr lang="en-US" dirty="0"/>
          </a:p>
        </p:txBody>
      </p:sp>
    </p:spTree>
    <p:extLst>
      <p:ext uri="{BB962C8B-B14F-4D97-AF65-F5344CB8AC3E}">
        <p14:creationId xmlns:p14="http://schemas.microsoft.com/office/powerpoint/2010/main" xmlns="" val="3511515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61899" indent="-61899">
              <a:buFont typeface="Arial" pitchFamily="34" charset="0"/>
              <a:buChar char="•"/>
            </a:pPr>
            <a:r>
              <a:rPr lang="en-US" altLang="ja-JP" b="1" dirty="0" smtClean="0">
                <a:latin typeface="Arial" pitchFamily="34" charset="0"/>
                <a:cs typeface="Arial" pitchFamily="34" charset="0"/>
              </a:rPr>
              <a:t>Emerging Public-Private Partnership initiatives </a:t>
            </a:r>
            <a:r>
              <a:rPr lang="en-US" altLang="ja-JP" dirty="0" smtClean="0">
                <a:latin typeface="Arial" pitchFamily="34" charset="0"/>
                <a:cs typeface="Arial" pitchFamily="34" charset="0"/>
              </a:rPr>
              <a:t>: among global food companies, local agribusiness enterprises, NGOs and the government to upgrade value chains for agricultural commodities. </a:t>
            </a:r>
          </a:p>
          <a:p>
            <a:pPr marL="61899" indent="-61899">
              <a:buFont typeface="Arial" pitchFamily="34" charset="0"/>
              <a:buChar char="•"/>
            </a:pPr>
            <a:r>
              <a:rPr lang="en-US" altLang="ja-JP" b="1" dirty="0" smtClean="0">
                <a:latin typeface="Arial" pitchFamily="34" charset="0"/>
                <a:cs typeface="Arial" pitchFamily="34" charset="0"/>
              </a:rPr>
              <a:t>Transformation happening under the</a:t>
            </a:r>
            <a:r>
              <a:rPr lang="en-US" altLang="ja-JP" b="1" baseline="0" dirty="0" smtClean="0">
                <a:latin typeface="Arial" pitchFamily="34" charset="0"/>
                <a:cs typeface="Arial" pitchFamily="34" charset="0"/>
              </a:rPr>
              <a:t> PPP: </a:t>
            </a:r>
            <a:r>
              <a:rPr lang="en-US" altLang="ja-JP" dirty="0" smtClean="0">
                <a:latin typeface="Arial" pitchFamily="34" charset="0"/>
                <a:cs typeface="Arial" pitchFamily="34" charset="0"/>
              </a:rPr>
              <a:t>For each commodity, a</a:t>
            </a:r>
            <a:r>
              <a:rPr lang="en-US" altLang="ja-JP" baseline="0" dirty="0" smtClean="0">
                <a:latin typeface="Arial" pitchFamily="34" charset="0"/>
                <a:cs typeface="Arial" pitchFamily="34" charset="0"/>
              </a:rPr>
              <a:t> task force comprising </a:t>
            </a:r>
            <a:r>
              <a:rPr lang="en-US" altLang="ja-JP" dirty="0" smtClean="0">
                <a:latin typeface="Arial" pitchFamily="34" charset="0"/>
                <a:cs typeface="Arial" pitchFamily="34" charset="0"/>
              </a:rPr>
              <a:t>the government and partner</a:t>
            </a:r>
            <a:r>
              <a:rPr lang="en-US" altLang="ja-JP" baseline="0" dirty="0" smtClean="0">
                <a:latin typeface="Arial" pitchFamily="34" charset="0"/>
                <a:cs typeface="Arial" pitchFamily="34" charset="0"/>
              </a:rPr>
              <a:t> food and agriculture companies is scaling up the capacity of farmers’ cooperatives and the volume and quality of their produce </a:t>
            </a:r>
            <a:r>
              <a:rPr lang="en-US" altLang="ja-JP" b="1" baseline="0" dirty="0" smtClean="0">
                <a:latin typeface="Arial" pitchFamily="34" charset="0"/>
                <a:cs typeface="Arial" pitchFamily="34" charset="0"/>
              </a:rPr>
              <a:t>with logistical, technical  and credit services </a:t>
            </a:r>
            <a:r>
              <a:rPr lang="en-US" altLang="ja-JP" baseline="0" dirty="0" smtClean="0">
                <a:latin typeface="Arial" pitchFamily="34" charset="0"/>
                <a:cs typeface="Arial" pitchFamily="34" charset="0"/>
              </a:rPr>
              <a:t>to serve for the sourcing needs of member companies.</a:t>
            </a:r>
            <a:endParaRPr lang="en-US" altLang="ja-JP" dirty="0" smtClean="0">
              <a:latin typeface="Arial" pitchFamily="34" charset="0"/>
              <a:cs typeface="Arial" pitchFamily="34" charset="0"/>
            </a:endParaRPr>
          </a:p>
          <a:p>
            <a:pPr marL="61899" indent="-61899">
              <a:buFont typeface="Arial" pitchFamily="34" charset="0"/>
              <a:buChar char="•"/>
            </a:pPr>
            <a:r>
              <a:rPr lang="en-US" altLang="ja-JP" dirty="0" smtClean="0">
                <a:latin typeface="Arial" pitchFamily="34" charset="0"/>
                <a:cs typeface="Arial" pitchFamily="34" charset="0"/>
              </a:rPr>
              <a:t>Preliminary results</a:t>
            </a:r>
            <a:r>
              <a:rPr lang="en-US" altLang="ja-JP" baseline="0" dirty="0" smtClean="0">
                <a:latin typeface="Arial" pitchFamily="34" charset="0"/>
                <a:cs typeface="Arial" pitchFamily="34" charset="0"/>
              </a:rPr>
              <a:t> already show </a:t>
            </a:r>
            <a:r>
              <a:rPr lang="en-US" altLang="ja-JP" b="1" baseline="0" dirty="0" smtClean="0">
                <a:latin typeface="Arial" pitchFamily="34" charset="0"/>
                <a:cs typeface="Arial" pitchFamily="34" charset="0"/>
              </a:rPr>
              <a:t>development impacts</a:t>
            </a:r>
            <a:r>
              <a:rPr lang="en-US" altLang="ja-JP" baseline="0" dirty="0" smtClean="0">
                <a:latin typeface="Arial" pitchFamily="34" charset="0"/>
                <a:cs typeface="Arial" pitchFamily="34" charset="0"/>
              </a:rPr>
              <a:t> (</a:t>
            </a:r>
            <a:r>
              <a:rPr lang="en-US" altLang="ja-JP" dirty="0" smtClean="0">
                <a:latin typeface="Arial" pitchFamily="34" charset="0"/>
                <a:cs typeface="Arial" pitchFamily="34" charset="0"/>
              </a:rPr>
              <a:t>substantial increase in commodity</a:t>
            </a:r>
            <a:r>
              <a:rPr lang="en-US" altLang="ja-JP" baseline="0" dirty="0" smtClean="0">
                <a:latin typeface="Arial" pitchFamily="34" charset="0"/>
                <a:cs typeface="Arial" pitchFamily="34" charset="0"/>
              </a:rPr>
              <a:t> </a:t>
            </a:r>
            <a:r>
              <a:rPr lang="en-US" altLang="ja-JP" b="1" dirty="0" smtClean="0">
                <a:latin typeface="Arial" pitchFamily="34" charset="0"/>
                <a:cs typeface="Arial" pitchFamily="34" charset="0"/>
              </a:rPr>
              <a:t>productivity</a:t>
            </a:r>
            <a:r>
              <a:rPr lang="en-US" altLang="ja-JP" dirty="0" smtClean="0">
                <a:latin typeface="Arial" pitchFamily="34" charset="0"/>
                <a:cs typeface="Arial" pitchFamily="34" charset="0"/>
              </a:rPr>
              <a:t> and farmers’ </a:t>
            </a:r>
            <a:r>
              <a:rPr lang="en-US" altLang="ja-JP" b="1" dirty="0" smtClean="0">
                <a:latin typeface="Arial" pitchFamily="34" charset="0"/>
                <a:cs typeface="Arial" pitchFamily="34" charset="0"/>
              </a:rPr>
              <a:t>income</a:t>
            </a:r>
            <a:r>
              <a:rPr lang="en-US" altLang="ja-JP" dirty="0" smtClean="0">
                <a:latin typeface="Arial" pitchFamily="34" charset="0"/>
                <a:cs typeface="Arial" pitchFamily="34" charset="0"/>
              </a:rPr>
              <a:t>).</a:t>
            </a:r>
          </a:p>
          <a:p>
            <a:pPr marL="61899" indent="-61899">
              <a:buFont typeface="Arial" pitchFamily="34" charset="0"/>
              <a:buChar char="•"/>
            </a:pPr>
            <a:endParaRPr lang="ja-JP" altLang="ja-JP" dirty="0" smtClean="0">
              <a:latin typeface="Arial" pitchFamily="34" charset="0"/>
              <a:cs typeface="Arial" pitchFamily="34" charset="0"/>
            </a:endParaRPr>
          </a:p>
          <a:p>
            <a:pPr marL="247595" lvl="1" indent="-123798">
              <a:buFont typeface="Wingdings" pitchFamily="2" charset="2"/>
              <a:buChar char="n"/>
            </a:pPr>
            <a:r>
              <a:rPr lang="en-US" altLang="ja-JP" dirty="0" smtClean="0">
                <a:latin typeface="Arial" pitchFamily="34" charset="0"/>
                <a:cs typeface="Arial" pitchFamily="34" charset="0"/>
              </a:rPr>
              <a:t>World Economic Forum New Agriculture Vision Program: pilot PPP programs </a:t>
            </a:r>
          </a:p>
          <a:p>
            <a:pPr marL="495191" lvl="3" indent="-123798" defTabSz="990383">
              <a:buFont typeface="Wingdings" pitchFamily="2" charset="2"/>
              <a:buChar char="u"/>
              <a:defRPr/>
            </a:pPr>
            <a:r>
              <a:rPr lang="en-US" altLang="ja-JP" b="1" u="sng" dirty="0" smtClean="0">
                <a:latin typeface="Arial" pitchFamily="34" charset="0"/>
                <a:cs typeface="Arial" pitchFamily="34" charset="0"/>
                <a:hlinkClick r:id="rId3"/>
              </a:rPr>
              <a:t>Viet Nam for    6 national commodity task groups ( </a:t>
            </a:r>
            <a:r>
              <a:rPr lang="en-US" altLang="ja-JP" dirty="0" smtClean="0">
                <a:latin typeface="Arial" pitchFamily="34" charset="0"/>
                <a:cs typeface="Arial" pitchFamily="34" charset="0"/>
              </a:rPr>
              <a:t>fisheries, soy , corn, tea, coffee, and fruits and vegetables)</a:t>
            </a:r>
            <a:endParaRPr lang="en-US" altLang="ja-JP" b="1" u="sng" dirty="0" smtClean="0">
              <a:latin typeface="Arial" pitchFamily="34" charset="0"/>
              <a:cs typeface="Arial" pitchFamily="34" charset="0"/>
              <a:hlinkClick r:id="rId3"/>
            </a:endParaRPr>
          </a:p>
          <a:p>
            <a:pPr marL="495191" lvl="3" indent="-123798" defTabSz="990383">
              <a:buFont typeface="Wingdings" pitchFamily="2" charset="2"/>
              <a:buChar char="u"/>
              <a:defRPr/>
            </a:pPr>
            <a:r>
              <a:rPr lang="en-US" altLang="ja-JP" b="1" u="sng" dirty="0" smtClean="0">
                <a:latin typeface="Arial" pitchFamily="34" charset="0"/>
                <a:cs typeface="Arial" pitchFamily="34" charset="0"/>
                <a:hlinkClick r:id="rId3"/>
              </a:rPr>
              <a:t>Indonesia</a:t>
            </a:r>
            <a:r>
              <a:rPr lang="en-US" altLang="ja-JP" dirty="0" smtClean="0">
                <a:latin typeface="Arial" pitchFamily="34" charset="0"/>
                <a:cs typeface="Arial" pitchFamily="34" charset="0"/>
              </a:rPr>
              <a:t> 7 commodity-wise</a:t>
            </a:r>
            <a:r>
              <a:rPr lang="en-US" altLang="ja-JP" baseline="0" dirty="0" smtClean="0">
                <a:latin typeface="Arial" pitchFamily="34" charset="0"/>
                <a:cs typeface="Arial" pitchFamily="34" charset="0"/>
              </a:rPr>
              <a:t> partnerships </a:t>
            </a:r>
            <a:r>
              <a:rPr lang="en-US" altLang="ja-JP" dirty="0" smtClean="0">
                <a:latin typeface="Arial" pitchFamily="34" charset="0"/>
                <a:cs typeface="Arial" pitchFamily="34" charset="0"/>
              </a:rPr>
              <a:t>for cocoa  and dairy (Nestle), soya (Unilever &amp; Indofood), corn (Syngenta &amp; Monsato), rice (Bayer&amp;TPS), palm oil (SMART, TPS &amp; Mckinsey) &amp; potato (Indofood)</a:t>
            </a:r>
          </a:p>
          <a:p>
            <a:pPr marL="495191" lvl="3" indent="-123798" defTabSz="990383">
              <a:buFont typeface="Wingdings" pitchFamily="2" charset="2"/>
              <a:buChar char="u"/>
              <a:defRPr/>
            </a:pPr>
            <a:r>
              <a:rPr lang="en-US" altLang="ja-JP" b="1" u="sng" dirty="0" smtClean="0">
                <a:latin typeface="Arial" pitchFamily="34" charset="0"/>
                <a:cs typeface="Arial" pitchFamily="34" charset="0"/>
                <a:hlinkClick r:id="rId4"/>
              </a:rPr>
              <a:t>Maharashtra state in India</a:t>
            </a:r>
            <a:r>
              <a:rPr lang="en-US" altLang="ja-JP" b="1" u="sng" dirty="0" smtClean="0">
                <a:latin typeface="Arial" pitchFamily="34" charset="0"/>
                <a:cs typeface="Arial" pitchFamily="34" charset="0"/>
              </a:rPr>
              <a:t>  </a:t>
            </a:r>
            <a:r>
              <a:rPr lang="en-US" altLang="ja-JP" dirty="0" smtClean="0">
                <a:latin typeface="Arial" pitchFamily="34" charset="0"/>
                <a:cs typeface="Arial" pitchFamily="34" charset="0"/>
              </a:rPr>
              <a:t>initiated at the end of 2012 among 14 global firms, 7 local companies and the State Ministry of Agriculture: engaging 100,000 farmers so far, (objective to reach 1 million)</a:t>
            </a:r>
            <a:endParaRPr lang="ja-JP" altLang="ja-JP" dirty="0" smtClean="0">
              <a:latin typeface="Arial" pitchFamily="34" charset="0"/>
              <a:cs typeface="Arial" pitchFamily="34" charset="0"/>
            </a:endParaRPr>
          </a:p>
          <a:p>
            <a:pPr marL="247595" lvl="1" indent="-123798">
              <a:buFont typeface="Wingdings" pitchFamily="2" charset="2"/>
              <a:buChar char="n"/>
            </a:pPr>
            <a:r>
              <a:rPr lang="en-US" altLang="ja-JP" u="sng" dirty="0" smtClean="0">
                <a:latin typeface="Arial" pitchFamily="34" charset="0"/>
                <a:cs typeface="Arial" pitchFamily="34" charset="0"/>
                <a:hlinkClick r:id="rId5"/>
              </a:rPr>
              <a:t>IDH Sustainable trade initiative </a:t>
            </a:r>
            <a:r>
              <a:rPr lang="en-US" altLang="ja-JP" dirty="0" smtClean="0">
                <a:latin typeface="Arial" pitchFamily="34" charset="0"/>
                <a:cs typeface="Arial" pitchFamily="34" charset="0"/>
              </a:rPr>
              <a:t> a PPP platform for specific commodity to forge sustainable and ethical development of global commodity supply chains.  </a:t>
            </a:r>
          </a:p>
          <a:p>
            <a:pPr marL="495191" lvl="2" indent="-123798" defTabSz="990383">
              <a:buFont typeface="Wingdings" pitchFamily="2" charset="2"/>
              <a:buChar char="n"/>
              <a:defRPr/>
            </a:pPr>
            <a:r>
              <a:rPr lang="en-US" altLang="ja-JP" dirty="0" smtClean="0">
                <a:latin typeface="Arial" pitchFamily="34" charset="0"/>
                <a:cs typeface="Arial" pitchFamily="34" charset="0"/>
              </a:rPr>
              <a:t> </a:t>
            </a:r>
            <a:r>
              <a:rPr lang="en-US" altLang="ja-JP" b="1" dirty="0" smtClean="0">
                <a:latin typeface="Arial" pitchFamily="34" charset="0"/>
                <a:cs typeface="Arial" pitchFamily="34" charset="0"/>
              </a:rPr>
              <a:t>What e</a:t>
            </a:r>
            <a:r>
              <a:rPr lang="en-US" altLang="ja-JP" b="1" baseline="0" dirty="0" smtClean="0">
                <a:latin typeface="Arial" pitchFamily="34" charset="0"/>
                <a:cs typeface="Arial" pitchFamily="34" charset="0"/>
              </a:rPr>
              <a:t>ach partner brings</a:t>
            </a:r>
            <a:r>
              <a:rPr lang="en-US" altLang="ja-JP" baseline="0" dirty="0" smtClean="0">
                <a:latin typeface="Arial" pitchFamily="34" charset="0"/>
                <a:cs typeface="Arial" pitchFamily="34" charset="0"/>
              </a:rPr>
              <a:t>: </a:t>
            </a:r>
            <a:r>
              <a:rPr lang="en-US" b="1" dirty="0" smtClean="0">
                <a:solidFill>
                  <a:schemeClr val="accent1"/>
                </a:solidFill>
                <a:latin typeface="Arial" panose="020B0604020202020204" pitchFamily="34" charset="0"/>
                <a:cs typeface="Arial" panose="020B0604020202020204" pitchFamily="34" charset="0"/>
              </a:rPr>
              <a:t>private companies </a:t>
            </a:r>
            <a:r>
              <a:rPr lang="en-US" dirty="0" smtClean="0">
                <a:solidFill>
                  <a:schemeClr val="accent1"/>
                </a:solidFill>
                <a:latin typeface="Arial" panose="020B0604020202020204" pitchFamily="34" charset="0"/>
                <a:cs typeface="Arial" panose="020B0604020202020204" pitchFamily="34" charset="0"/>
              </a:rPr>
              <a:t>(with funds, entrepreneurship and procurement power) </a:t>
            </a:r>
            <a:r>
              <a:rPr lang="en-US" b="1" dirty="0" smtClean="0">
                <a:solidFill>
                  <a:schemeClr val="accent1"/>
                </a:solidFill>
                <a:latin typeface="Arial" panose="020B0604020202020204" pitchFamily="34" charset="0"/>
                <a:cs typeface="Arial" panose="020B0604020202020204" pitchFamily="34" charset="0"/>
              </a:rPr>
              <a:t>governments </a:t>
            </a:r>
            <a:r>
              <a:rPr lang="en-US" dirty="0" smtClean="0">
                <a:solidFill>
                  <a:schemeClr val="accent1"/>
                </a:solidFill>
                <a:latin typeface="Arial" panose="020B0604020202020204" pitchFamily="34" charset="0"/>
                <a:cs typeface="Arial" panose="020B0604020202020204" pitchFamily="34" charset="0"/>
              </a:rPr>
              <a:t>( with legislation, regulations and funds), </a:t>
            </a:r>
            <a:r>
              <a:rPr lang="en-US" b="1" dirty="0" smtClean="0">
                <a:solidFill>
                  <a:schemeClr val="accent1"/>
                </a:solidFill>
                <a:latin typeface="Arial" panose="020B0604020202020204" pitchFamily="34" charset="0"/>
                <a:cs typeface="Arial" panose="020B0604020202020204" pitchFamily="34" charset="0"/>
              </a:rPr>
              <a:t>and civil society </a:t>
            </a:r>
            <a:r>
              <a:rPr lang="en-US" dirty="0" smtClean="0">
                <a:solidFill>
                  <a:schemeClr val="accent1"/>
                </a:solidFill>
                <a:latin typeface="Arial" panose="020B0604020202020204" pitchFamily="34" charset="0"/>
                <a:cs typeface="Arial" panose="020B0604020202020204" pitchFamily="34" charset="0"/>
              </a:rPr>
              <a:t>(with networks, local expertise and credibility)</a:t>
            </a:r>
          </a:p>
          <a:p>
            <a:pPr marL="495191" lvl="2" indent="-123798">
              <a:buFont typeface="Wingdings" pitchFamily="2" charset="2"/>
              <a:buChar char="n"/>
              <a:defRPr/>
            </a:pPr>
            <a:r>
              <a:rPr lang="en-US" dirty="0" smtClean="0">
                <a:latin typeface="Arial" panose="020B0604020202020204" pitchFamily="34" charset="0"/>
                <a:cs typeface="Arial" panose="020B0604020202020204" pitchFamily="34" charset="0"/>
              </a:rPr>
              <a:t>With a  €130 million co-funding grant from the </a:t>
            </a:r>
            <a:r>
              <a:rPr lang="en-US" dirty="0" smtClean="0">
                <a:latin typeface="Arial" panose="020B0604020202020204" pitchFamily="34" charset="0"/>
                <a:cs typeface="Arial" panose="020B0604020202020204" pitchFamily="34" charset="0"/>
                <a:hlinkClick r:id="rId6"/>
              </a:rPr>
              <a:t>Dutch, Swiss and Danish Government</a:t>
            </a:r>
            <a:r>
              <a:rPr lang="en-US" dirty="0" smtClean="0">
                <a:latin typeface="Arial" panose="020B0604020202020204" pitchFamily="34" charset="0"/>
                <a:cs typeface="Arial" panose="020B0604020202020204" pitchFamily="34" charset="0"/>
              </a:rPr>
              <a:t> IDH </a:t>
            </a:r>
            <a:r>
              <a:rPr lang="en-US" dirty="0">
                <a:latin typeface="Arial" panose="020B0604020202020204" pitchFamily="34" charset="0"/>
                <a:cs typeface="Arial" panose="020B0604020202020204" pitchFamily="34" charset="0"/>
              </a:rPr>
              <a:t>investments in market transformation </a:t>
            </a:r>
            <a:r>
              <a:rPr lang="en-US" dirty="0" smtClean="0">
                <a:latin typeface="Arial" panose="020B0604020202020204" pitchFamily="34" charset="0"/>
                <a:cs typeface="Arial" panose="020B0604020202020204" pitchFamily="34" charset="0"/>
              </a:rPr>
              <a:t>programs in </a:t>
            </a:r>
            <a:r>
              <a:rPr lang="en-US" dirty="0">
                <a:latin typeface="Arial" panose="020B0604020202020204" pitchFamily="34" charset="0"/>
                <a:cs typeface="Arial" panose="020B0604020202020204" pitchFamily="34" charset="0"/>
              </a:rPr>
              <a:t>18 sectors</a:t>
            </a:r>
            <a:r>
              <a:rPr lang="en-US" dirty="0" smtClean="0">
                <a:latin typeface="Arial" panose="020B0604020202020204" pitchFamily="34" charset="0"/>
                <a:cs typeface="Arial" panose="020B0604020202020204" pitchFamily="34" charset="0"/>
              </a:rPr>
              <a:t>, which are  </a:t>
            </a:r>
            <a:r>
              <a:rPr lang="en-US" dirty="0">
                <a:latin typeface="Arial" panose="020B0604020202020204" pitchFamily="34" charset="0"/>
                <a:cs typeface="Arial" panose="020B0604020202020204" pitchFamily="34" charset="0"/>
              </a:rPr>
              <a:t>1:1 match funded by private </a:t>
            </a:r>
            <a:r>
              <a:rPr lang="en-US" dirty="0" smtClean="0">
                <a:latin typeface="Arial" panose="020B0604020202020204" pitchFamily="34" charset="0"/>
                <a:cs typeface="Arial" panose="020B0604020202020204" pitchFamily="34" charset="0"/>
              </a:rPr>
              <a:t>companies. </a:t>
            </a:r>
          </a:p>
          <a:p>
            <a:pPr marL="495191" lvl="2" indent="-123798">
              <a:buFont typeface="Wingdings" pitchFamily="2" charset="2"/>
              <a:buChar char="n"/>
              <a:defRPr/>
            </a:pPr>
            <a:r>
              <a:rPr lang="en-US" dirty="0" smtClean="0">
                <a:solidFill>
                  <a:schemeClr val="accent1"/>
                </a:solidFill>
                <a:latin typeface="Arial" panose="020B0604020202020204" pitchFamily="34" charset="0"/>
                <a:cs typeface="Arial" panose="020B0604020202020204" pitchFamily="34" charset="0"/>
              </a:rPr>
              <a:t>Scale: </a:t>
            </a:r>
            <a:r>
              <a:rPr lang="en-US" b="0" dirty="0" smtClean="0">
                <a:latin typeface="Arial" panose="020B0604020202020204" pitchFamily="34" charset="0"/>
                <a:cs typeface="Arial" panose="020B0604020202020204" pitchFamily="34" charset="0"/>
              </a:rPr>
              <a:t>Positive impact on livelihoods of </a:t>
            </a:r>
            <a:r>
              <a:rPr lang="en-US" b="1" dirty="0" smtClean="0">
                <a:latin typeface="Arial" panose="020B0604020202020204" pitchFamily="34" charset="0"/>
                <a:cs typeface="Arial" panose="020B0604020202020204" pitchFamily="34" charset="0"/>
              </a:rPr>
              <a:t>700,000 farmers (cotton, cocoa &amp; tea).</a:t>
            </a:r>
            <a:r>
              <a:rPr lang="en-US" dirty="0" smtClean="0">
                <a:latin typeface="Arial" panose="020B0604020202020204" pitchFamily="34" charset="0"/>
                <a:cs typeface="Arial" panose="020B0604020202020204" pitchFamily="34" charset="0"/>
              </a:rPr>
              <a:t> Within global market, over </a:t>
            </a:r>
            <a:r>
              <a:rPr lang="en-US" b="1" dirty="0" smtClean="0">
                <a:latin typeface="Arial" panose="020B0604020202020204" pitchFamily="34" charset="0"/>
                <a:cs typeface="Arial" panose="020B0604020202020204" pitchFamily="34" charset="0"/>
              </a:rPr>
              <a:t>12% of tea, 12 % of cocoa, and 3.1% of cotton </a:t>
            </a:r>
            <a:r>
              <a:rPr lang="en-US" dirty="0" smtClean="0">
                <a:latin typeface="Arial" pitchFamily="34" charset="0"/>
                <a:cs typeface="Arial" pitchFamily="34" charset="0"/>
              </a:rPr>
              <a:t>are IDH</a:t>
            </a:r>
            <a:r>
              <a:rPr lang="en-US" baseline="0" dirty="0" smtClean="0">
                <a:latin typeface="Arial" pitchFamily="34" charset="0"/>
                <a:cs typeface="Arial" pitchFamily="34" charset="0"/>
              </a:rPr>
              <a:t> certified.</a:t>
            </a:r>
            <a:endParaRPr lang="en-US" dirty="0" smtClean="0">
              <a:solidFill>
                <a:schemeClr val="accent1"/>
              </a:solidFill>
              <a:latin typeface="Arial" panose="020B0604020202020204" pitchFamily="34" charset="0"/>
              <a:cs typeface="Arial" panose="020B0604020202020204" pitchFamily="34" charset="0"/>
            </a:endParaRPr>
          </a:p>
          <a:p>
            <a:pPr marL="495191" lvl="2" indent="-123798" defTabSz="990383">
              <a:buFont typeface="Wingdings" pitchFamily="2" charset="2"/>
              <a:buChar char="n"/>
              <a:defRPr/>
            </a:pPr>
            <a:endParaRPr lang="en-US" altLang="ja-JP" dirty="0" smtClean="0">
              <a:latin typeface="Arial" pitchFamily="34" charset="0"/>
              <a:cs typeface="Arial" pitchFamily="34" charset="0"/>
            </a:endParaRPr>
          </a:p>
          <a:p>
            <a:pPr marL="495191" lvl="2" indent="-123798" defTabSz="990383">
              <a:buFont typeface="Wingdings" pitchFamily="2" charset="2"/>
              <a:buChar char="n"/>
              <a:defRPr/>
            </a:pPr>
            <a:r>
              <a:rPr lang="en-US" altLang="ja-JP" dirty="0" smtClean="0">
                <a:latin typeface="Arial" pitchFamily="34" charset="0"/>
                <a:cs typeface="Arial" pitchFamily="34" charset="0"/>
              </a:rPr>
              <a:t> more than 9 commodities including cocoa (</a:t>
            </a:r>
            <a:r>
              <a:rPr lang="en-US" altLang="ja-JP" b="1" dirty="0" smtClean="0">
                <a:latin typeface="Arial" pitchFamily="34" charset="0"/>
                <a:cs typeface="Arial" pitchFamily="34" charset="0"/>
              </a:rPr>
              <a:t>Indonesia &amp; Viet Nam</a:t>
            </a:r>
            <a:r>
              <a:rPr lang="en-US" altLang="ja-JP" dirty="0" smtClean="0">
                <a:latin typeface="Arial" pitchFamily="34" charset="0"/>
                <a:cs typeface="Arial" pitchFamily="34" charset="0"/>
              </a:rPr>
              <a:t>); tea (</a:t>
            </a:r>
            <a:r>
              <a:rPr lang="en-US" altLang="ja-JP" b="1" dirty="0" smtClean="0">
                <a:latin typeface="Arial" pitchFamily="34" charset="0"/>
                <a:cs typeface="Arial" pitchFamily="34" charset="0"/>
              </a:rPr>
              <a:t>the PRC, India, Indonesia &amp; Viet Nam</a:t>
            </a:r>
            <a:r>
              <a:rPr lang="en-US" altLang="ja-JP" dirty="0" smtClean="0">
                <a:latin typeface="Arial" pitchFamily="34" charset="0"/>
                <a:cs typeface="Arial" pitchFamily="34" charset="0"/>
              </a:rPr>
              <a:t>) coffee (</a:t>
            </a:r>
            <a:r>
              <a:rPr lang="en-US" altLang="ja-JP" b="1" dirty="0" smtClean="0">
                <a:latin typeface="Arial" pitchFamily="34" charset="0"/>
                <a:cs typeface="Arial" pitchFamily="34" charset="0"/>
              </a:rPr>
              <a:t>Indonesia and Viet Nam</a:t>
            </a:r>
            <a:r>
              <a:rPr lang="en-US" altLang="ja-JP" dirty="0" smtClean="0">
                <a:latin typeface="Arial" pitchFamily="34" charset="0"/>
                <a:cs typeface="Arial" pitchFamily="34" charset="0"/>
              </a:rPr>
              <a:t>)</a:t>
            </a:r>
          </a:p>
          <a:p>
            <a:pPr marL="1114180" lvl="2" indent="-123798">
              <a:buFont typeface="Wingdings" pitchFamily="2" charset="2"/>
              <a:buChar char="n"/>
            </a:pPr>
            <a:endParaRPr lang="en-US" altLang="ja-JP" dirty="0" smtClean="0">
              <a:latin typeface="Arial" pitchFamily="34" charset="0"/>
              <a:cs typeface="Arial" pitchFamily="34" charset="0"/>
            </a:endParaRPr>
          </a:p>
          <a:p>
            <a:pPr marL="618989" lvl="1" indent="-123798"/>
            <a:endParaRPr lang="en-US" altLang="ja-JP" dirty="0" smtClean="0"/>
          </a:p>
          <a:p>
            <a:endParaRPr lang="en-US" dirty="0"/>
          </a:p>
        </p:txBody>
      </p:sp>
      <p:sp>
        <p:nvSpPr>
          <p:cNvPr id="4" name="Slide Number Placeholder 3"/>
          <p:cNvSpPr>
            <a:spLocks noGrp="1"/>
          </p:cNvSpPr>
          <p:nvPr>
            <p:ph type="sldNum" sz="quarter" idx="10"/>
          </p:nvPr>
        </p:nvSpPr>
        <p:spPr/>
        <p:txBody>
          <a:bodyPr/>
          <a:lstStyle/>
          <a:p>
            <a:fld id="{E6F3F9F8-9AAB-48C4-9C87-43774DAE7173}" type="slidenum">
              <a:rPr lang="en-US" smtClean="0"/>
              <a:pPr/>
              <a:t>9</a:t>
            </a:fld>
            <a:endParaRPr lang="en-US" dirty="0"/>
          </a:p>
        </p:txBody>
      </p:sp>
    </p:spTree>
    <p:extLst>
      <p:ext uri="{BB962C8B-B14F-4D97-AF65-F5344CB8AC3E}">
        <p14:creationId xmlns:p14="http://schemas.microsoft.com/office/powerpoint/2010/main" xmlns="" val="186088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1807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2593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6557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8720499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041120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307472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5636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2435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3643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1947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2127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340C3-E637-40F9-82D0-872E75506505}" type="datetimeFigureOut">
              <a:rPr lang="en-US" smtClean="0">
                <a:solidFill>
                  <a:prstClr val="black">
                    <a:tint val="75000"/>
                  </a:prstClr>
                </a:solidFill>
              </a:rPr>
              <a:pPr/>
              <a:t>9/10/2013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5F2D6-6DD0-4399-841A-A57CC6E9AB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97629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11.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jpeg"/><Relationship Id="rId5" Type="http://schemas.openxmlformats.org/officeDocument/2006/relationships/hyperlink" Target="http://pibmumbai.gov.in/English/PDF/E2012_MS1.PDF" TargetMode="External"/><Relationship Id="rId4" Type="http://schemas.openxmlformats.org/officeDocument/2006/relationships/hyperlink" Target="http://pisagro.org/commodity-working-grou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rmAutofit fontScale="90000"/>
          </a:bodyPr>
          <a:lstStyle/>
          <a:p>
            <a:r>
              <a:rPr lang="en-US" sz="4800" b="1" i="1" dirty="0" smtClean="0">
                <a:solidFill>
                  <a:srgbClr val="3B1C03"/>
                </a:solidFill>
                <a:latin typeface="Times New Roman" pitchFamily="18" charset="0"/>
                <a:cs typeface="Times New Roman" pitchFamily="18" charset="0"/>
              </a:rPr>
              <a:t>Emerging Sustainable Commodity Value Chains in Asia</a:t>
            </a:r>
            <a:endParaRPr lang="en-US" sz="4800" b="1" i="1" dirty="0">
              <a:solidFill>
                <a:schemeClr val="accent6">
                  <a:lumMod val="50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524000" y="3733800"/>
            <a:ext cx="7620000" cy="1752600"/>
          </a:xfrm>
        </p:spPr>
        <p:txBody>
          <a:bodyPr>
            <a:normAutofit/>
          </a:bodyPr>
          <a:lstStyle/>
          <a:p>
            <a:pPr algn="l">
              <a:defRPr/>
            </a:pPr>
            <a:r>
              <a:rPr lang="en-US" sz="2400" b="1" dirty="0" smtClean="0">
                <a:solidFill>
                  <a:srgbClr val="3A1D03"/>
                </a:solidFill>
                <a:latin typeface="Georgia" pitchFamily="18" charset="0"/>
                <a:cs typeface="Adobe Arabic" pitchFamily="18" charset="-78"/>
              </a:rPr>
              <a:t>Ms. Lakshmi Venkatachalam</a:t>
            </a:r>
            <a:endParaRPr lang="en-US" sz="2400" b="1" dirty="0">
              <a:solidFill>
                <a:srgbClr val="3A1D03"/>
              </a:solidFill>
              <a:latin typeface="Georgia" pitchFamily="18" charset="0"/>
              <a:cs typeface="Adobe Arabic" pitchFamily="18" charset="-78"/>
            </a:endParaRPr>
          </a:p>
          <a:p>
            <a:pPr algn="l">
              <a:defRPr/>
            </a:pPr>
            <a:r>
              <a:rPr lang="en-US" sz="2400" dirty="0">
                <a:solidFill>
                  <a:schemeClr val="tx1"/>
                </a:solidFill>
              </a:rPr>
              <a:t>Vice President (Private Sector and Cofinancing </a:t>
            </a:r>
            <a:r>
              <a:rPr lang="en-US" sz="2400" dirty="0" smtClean="0">
                <a:solidFill>
                  <a:schemeClr val="tx1"/>
                </a:solidFill>
              </a:rPr>
              <a:t>Operations)</a:t>
            </a:r>
            <a:endParaRPr lang="en-US" sz="2400" dirty="0">
              <a:solidFill>
                <a:schemeClr val="tx1"/>
              </a:solidFill>
              <a:latin typeface="Georgia" pitchFamily="18" charset="0"/>
              <a:cs typeface="Adobe Arabic" pitchFamily="18" charset="-78"/>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32504" y="304800"/>
            <a:ext cx="1078992" cy="10789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98992" cy="1143000"/>
          </a:xfrm>
        </p:spPr>
        <p:txBody>
          <a:bodyPr>
            <a:normAutofit fontScale="90000"/>
          </a:bodyPr>
          <a:lstStyle/>
          <a:p>
            <a:pPr algn="l"/>
            <a:r>
              <a:rPr lang="en-US" sz="4900" b="1" i="1" spc="-300" dirty="0" smtClean="0">
                <a:solidFill>
                  <a:srgbClr val="3A1D03"/>
                </a:solidFill>
                <a:latin typeface="Times New Roman" pitchFamily="18" charset="0"/>
                <a:cs typeface="Times New Roman" pitchFamily="18" charset="0"/>
              </a:rPr>
              <a:t>Asian Examples</a:t>
            </a:r>
            <a:r>
              <a:rPr lang="en-US" sz="2700" b="1" i="1" spc="-300" dirty="0" smtClean="0">
                <a:solidFill>
                  <a:srgbClr val="3A1D03"/>
                </a:solidFill>
                <a:latin typeface="Times New Roman" pitchFamily="18" charset="0"/>
                <a:cs typeface="Times New Roman" pitchFamily="18" charset="0"/>
              </a:rPr>
              <a:t>: </a:t>
            </a:r>
            <a:r>
              <a:rPr lang="en-US" sz="2700" b="1" i="1" spc="-150" dirty="0" smtClean="0">
                <a:solidFill>
                  <a:srgbClr val="3A1D03"/>
                </a:solidFill>
                <a:latin typeface="Times New Roman" pitchFamily="18" charset="0"/>
                <a:cs typeface="Times New Roman" pitchFamily="18" charset="0"/>
              </a:rPr>
              <a:t>Unprecedented national-scale PPP to develop a strong, sustainable &amp; inclusive business case for each commodity</a:t>
            </a:r>
            <a:endParaRPr lang="en-US" sz="2700" spc="-150" dirty="0">
              <a:solidFill>
                <a:srgbClr val="3A1D03"/>
              </a:solidFill>
            </a:endParaRPr>
          </a:p>
        </p:txBody>
      </p:sp>
      <p:sp>
        <p:nvSpPr>
          <p:cNvPr id="5" name="Text Placeholder 4"/>
          <p:cNvSpPr>
            <a:spLocks noGrp="1"/>
          </p:cNvSpPr>
          <p:nvPr>
            <p:ph type="body" idx="1"/>
          </p:nvPr>
        </p:nvSpPr>
        <p:spPr>
          <a:xfrm>
            <a:off x="685800" y="1524000"/>
            <a:ext cx="3200400" cy="685801"/>
          </a:xfrm>
        </p:spPr>
        <p:txBody>
          <a:bodyPr>
            <a:normAutofit fontScale="77500" lnSpcReduction="20000"/>
          </a:bodyPr>
          <a:lstStyle/>
          <a:p>
            <a:pPr lvl="0"/>
            <a:r>
              <a:rPr lang="en-US" altLang="ja-JP" sz="3000" dirty="0" smtClean="0">
                <a:solidFill>
                  <a:srgbClr val="0070C0"/>
                </a:solidFill>
              </a:rPr>
              <a:t>Indonesia</a:t>
            </a:r>
            <a:r>
              <a:rPr lang="en-US" altLang="ja-JP" sz="2800" dirty="0" smtClean="0">
                <a:solidFill>
                  <a:srgbClr val="0070C0"/>
                </a:solidFill>
              </a:rPr>
              <a:t> Sustainable Agriculture</a:t>
            </a:r>
            <a:r>
              <a:rPr lang="en-US" altLang="ja-JP" dirty="0" smtClean="0">
                <a:solidFill>
                  <a:srgbClr val="0070C0"/>
                </a:solidFill>
              </a:rPr>
              <a:t> (PISAgro)</a:t>
            </a:r>
            <a:endParaRPr lang="ja-JP" altLang="ja-JP" dirty="0" smtClean="0">
              <a:solidFill>
                <a:srgbClr val="0070C0"/>
              </a:solidFill>
            </a:endParaRPr>
          </a:p>
        </p:txBody>
      </p:sp>
      <p:sp>
        <p:nvSpPr>
          <p:cNvPr id="3" name="Content Placeholder 2"/>
          <p:cNvSpPr>
            <a:spLocks noGrp="1"/>
          </p:cNvSpPr>
          <p:nvPr>
            <p:ph sz="half" idx="2"/>
          </p:nvPr>
        </p:nvSpPr>
        <p:spPr>
          <a:xfrm>
            <a:off x="303212" y="2057400"/>
            <a:ext cx="4040188" cy="3951288"/>
          </a:xfrm>
        </p:spPr>
        <p:txBody>
          <a:bodyPr>
            <a:normAutofit/>
          </a:bodyPr>
          <a:lstStyle/>
          <a:p>
            <a:pPr lvl="1">
              <a:buNone/>
            </a:pPr>
            <a:endParaRPr lang="en-US" altLang="ja-JP" sz="1600" dirty="0" smtClean="0">
              <a:latin typeface="Arial" pitchFamily="34" charset="0"/>
              <a:cs typeface="Arial" pitchFamily="34" charset="0"/>
            </a:endParaRPr>
          </a:p>
          <a:p>
            <a:pPr marL="355600" lvl="1" indent="-355600">
              <a:buFont typeface="Arial" pitchFamily="34" charset="0"/>
              <a:buChar char="•"/>
            </a:pPr>
            <a:r>
              <a:rPr lang="en-US" altLang="ja-JP" sz="1600" b="1" dirty="0" smtClean="0">
                <a:latin typeface="Arial" pitchFamily="34" charset="0"/>
                <a:cs typeface="Arial" pitchFamily="34" charset="0"/>
              </a:rPr>
              <a:t>A national PPP platform </a:t>
            </a:r>
            <a:r>
              <a:rPr lang="en-US" altLang="ja-JP" sz="1600" dirty="0" smtClean="0">
                <a:latin typeface="Arial" pitchFamily="34" charset="0"/>
                <a:cs typeface="Arial" pitchFamily="34" charset="0"/>
              </a:rPr>
              <a:t>(the government, global and local companies, farmers’ organizations and civil society) established in June 2011</a:t>
            </a:r>
          </a:p>
          <a:p>
            <a:pPr marL="355600" lvl="1" indent="-355600">
              <a:buFont typeface="Arial" pitchFamily="34" charset="0"/>
              <a:buChar char="•"/>
            </a:pPr>
            <a:endParaRPr lang="en-US" altLang="ja-JP" sz="1600" i="1" dirty="0" smtClean="0">
              <a:latin typeface="Arial" pitchFamily="34" charset="0"/>
              <a:cs typeface="Arial" pitchFamily="34" charset="0"/>
            </a:endParaRPr>
          </a:p>
          <a:p>
            <a:r>
              <a:rPr lang="en-US" altLang="ja-JP" sz="1600" b="1" dirty="0" smtClean="0">
                <a:latin typeface="Arial" pitchFamily="34" charset="0"/>
                <a:cs typeface="Arial" pitchFamily="34" charset="0"/>
              </a:rPr>
              <a:t>Scale</a:t>
            </a:r>
            <a:r>
              <a:rPr lang="en-US" altLang="ja-JP" sz="1600" dirty="0">
                <a:latin typeface="Arial" pitchFamily="34" charset="0"/>
                <a:cs typeface="Arial" pitchFamily="34" charset="0"/>
              </a:rPr>
              <a:t>: farming and technical packages  for  50,000 </a:t>
            </a:r>
            <a:r>
              <a:rPr lang="en-US" altLang="ja-JP" sz="1600" dirty="0" smtClean="0">
                <a:latin typeface="Arial" pitchFamily="34" charset="0"/>
                <a:cs typeface="Arial" pitchFamily="34" charset="0"/>
              </a:rPr>
              <a:t>farmers to date.</a:t>
            </a:r>
          </a:p>
          <a:p>
            <a:endParaRPr lang="en-US" altLang="ja-JP" sz="1600" b="1" dirty="0" smtClean="0">
              <a:latin typeface="Arial" pitchFamily="34" charset="0"/>
              <a:cs typeface="Arial" pitchFamily="34" charset="0"/>
            </a:endParaRPr>
          </a:p>
          <a:p>
            <a:r>
              <a:rPr lang="en-US" altLang="ja-JP" sz="1600" b="1" dirty="0" smtClean="0">
                <a:latin typeface="Arial" pitchFamily="34" charset="0"/>
                <a:cs typeface="Arial" pitchFamily="34" charset="0"/>
              </a:rPr>
              <a:t>Impacts to date:</a:t>
            </a:r>
            <a:r>
              <a:rPr lang="en-US" altLang="ja-JP" sz="1600" dirty="0">
                <a:latin typeface="Arial" pitchFamily="34" charset="0"/>
                <a:cs typeface="Arial" pitchFamily="34" charset="0"/>
              </a:rPr>
              <a:t> </a:t>
            </a:r>
            <a:r>
              <a:rPr lang="en-US" altLang="ja-JP" sz="1600" dirty="0" smtClean="0">
                <a:latin typeface="Arial" pitchFamily="34" charset="0"/>
                <a:cs typeface="Arial" pitchFamily="34" charset="0"/>
              </a:rPr>
              <a:t>17-64% </a:t>
            </a:r>
            <a:r>
              <a:rPr lang="en-US" altLang="ja-JP" sz="1600" b="1" dirty="0" smtClean="0">
                <a:latin typeface="Arial" pitchFamily="34" charset="0"/>
                <a:cs typeface="Arial" pitchFamily="34" charset="0"/>
              </a:rPr>
              <a:t>yield</a:t>
            </a:r>
            <a:r>
              <a:rPr lang="en-US" altLang="ja-JP" sz="1600" dirty="0" smtClean="0">
                <a:latin typeface="Arial" pitchFamily="34" charset="0"/>
                <a:cs typeface="Arial" pitchFamily="34" charset="0"/>
              </a:rPr>
              <a:t> gain (dairy, corn and rice); adoption of sustainable farming; various pilot schemes of microfinance </a:t>
            </a:r>
          </a:p>
        </p:txBody>
      </p:sp>
      <p:sp>
        <p:nvSpPr>
          <p:cNvPr id="6" name="Text Placeholder 5"/>
          <p:cNvSpPr>
            <a:spLocks noGrp="1"/>
          </p:cNvSpPr>
          <p:nvPr>
            <p:ph type="body" sz="quarter" idx="3"/>
          </p:nvPr>
        </p:nvSpPr>
        <p:spPr>
          <a:xfrm>
            <a:off x="4663821" y="1447800"/>
            <a:ext cx="3736975" cy="685800"/>
          </a:xfrm>
        </p:spPr>
        <p:txBody>
          <a:bodyPr>
            <a:normAutofit fontScale="25000" lnSpcReduction="20000"/>
          </a:bodyPr>
          <a:lstStyle/>
          <a:p>
            <a:r>
              <a:rPr lang="en-US" sz="8600" dirty="0" smtClean="0">
                <a:solidFill>
                  <a:srgbClr val="0070C0"/>
                </a:solidFill>
              </a:rPr>
              <a:t>Vietnam</a:t>
            </a:r>
            <a:r>
              <a:rPr lang="en-US" dirty="0" smtClean="0">
                <a:solidFill>
                  <a:srgbClr val="0070C0"/>
                </a:solidFill>
              </a:rPr>
              <a:t> </a:t>
            </a:r>
            <a:r>
              <a:rPr lang="en-US" altLang="ja-JP" sz="8000" dirty="0" smtClean="0">
                <a:solidFill>
                  <a:srgbClr val="0070C0"/>
                </a:solidFill>
              </a:rPr>
              <a:t>Public Private Task Force on Sustainable Agriculture</a:t>
            </a:r>
            <a:endParaRPr lang="en-US" sz="8000" dirty="0" smtClean="0">
              <a:solidFill>
                <a:srgbClr val="0070C0"/>
              </a:solidFill>
            </a:endParaRPr>
          </a:p>
        </p:txBody>
      </p:sp>
      <p:sp>
        <p:nvSpPr>
          <p:cNvPr id="7" name="Content Placeholder 6"/>
          <p:cNvSpPr>
            <a:spLocks noGrp="1"/>
          </p:cNvSpPr>
          <p:nvPr>
            <p:ph sz="quarter" idx="4"/>
          </p:nvPr>
        </p:nvSpPr>
        <p:spPr>
          <a:xfrm>
            <a:off x="4359021" y="2286000"/>
            <a:ext cx="4041775" cy="3581400"/>
          </a:xfrm>
        </p:spPr>
        <p:txBody>
          <a:bodyPr>
            <a:normAutofit lnSpcReduction="10000"/>
          </a:bodyPr>
          <a:lstStyle/>
          <a:p>
            <a:r>
              <a:rPr lang="en-US" altLang="ja-JP" sz="1600" b="1" dirty="0" smtClean="0">
                <a:latin typeface="Arial" pitchFamily="34" charset="0"/>
                <a:cs typeface="Arial" pitchFamily="34" charset="0"/>
              </a:rPr>
              <a:t>A national PPP program</a:t>
            </a:r>
            <a:r>
              <a:rPr lang="en-US" altLang="ja-JP" sz="1600" dirty="0" smtClean="0">
                <a:latin typeface="Arial" pitchFamily="34" charset="0"/>
                <a:cs typeface="Arial" pitchFamily="34" charset="0"/>
              </a:rPr>
              <a:t> (global and local companies, the governments, the research institute and civil society ) established in May 2010</a:t>
            </a:r>
          </a:p>
          <a:p>
            <a:endParaRPr lang="en-US" altLang="ja-JP" sz="1600" dirty="0" smtClean="0">
              <a:latin typeface="Arial" pitchFamily="34" charset="0"/>
              <a:cs typeface="Arial" pitchFamily="34" charset="0"/>
            </a:endParaRPr>
          </a:p>
          <a:p>
            <a:r>
              <a:rPr lang="en-US" altLang="ja-JP" sz="1600" b="1" dirty="0" smtClean="0">
                <a:latin typeface="Arial" pitchFamily="34" charset="0"/>
                <a:cs typeface="Arial" pitchFamily="34" charset="0"/>
              </a:rPr>
              <a:t>Scale: </a:t>
            </a:r>
            <a:r>
              <a:rPr lang="en-US" altLang="ja-JP" sz="1600" dirty="0" smtClean="0">
                <a:latin typeface="Arial" pitchFamily="34" charset="0"/>
                <a:cs typeface="Arial" pitchFamily="34" charset="0"/>
              </a:rPr>
              <a:t>for coffee, the national research institute, all major companies and producers of Robusta are engaged.</a:t>
            </a:r>
          </a:p>
          <a:p>
            <a:endParaRPr lang="en-US" altLang="ja-JP" sz="1600" dirty="0" smtClean="0">
              <a:latin typeface="Arial" pitchFamily="34" charset="0"/>
              <a:cs typeface="Arial" pitchFamily="34" charset="0"/>
            </a:endParaRPr>
          </a:p>
          <a:p>
            <a:r>
              <a:rPr lang="en-US" altLang="ja-JP" sz="1600" b="1" dirty="0" smtClean="0">
                <a:latin typeface="Arial" pitchFamily="34" charset="0"/>
                <a:cs typeface="Arial" pitchFamily="34" charset="0"/>
              </a:rPr>
              <a:t>Impacts to date</a:t>
            </a:r>
            <a:r>
              <a:rPr lang="en-US" altLang="ja-JP" sz="1600" dirty="0" smtClean="0">
                <a:latin typeface="Arial" pitchFamily="34" charset="0"/>
                <a:cs typeface="Arial" pitchFamily="34" charset="0"/>
              </a:rPr>
              <a:t>: </a:t>
            </a:r>
            <a:r>
              <a:rPr lang="en-US" altLang="ja-JP" sz="1600" b="1" dirty="0" smtClean="0">
                <a:latin typeface="Arial" pitchFamily="34" charset="0"/>
                <a:cs typeface="Arial" pitchFamily="34" charset="0"/>
              </a:rPr>
              <a:t>yield </a:t>
            </a:r>
            <a:r>
              <a:rPr lang="en-US" altLang="ja-JP" sz="1600" dirty="0" smtClean="0">
                <a:latin typeface="Arial" pitchFamily="34" charset="0"/>
                <a:cs typeface="Arial" pitchFamily="34" charset="0"/>
              </a:rPr>
              <a:t>increase (20-36% for cotton &amp; tea) &amp; </a:t>
            </a:r>
            <a:r>
              <a:rPr lang="en-US" altLang="ja-JP" sz="1600" b="1" dirty="0" smtClean="0">
                <a:latin typeface="Arial" pitchFamily="34" charset="0"/>
                <a:cs typeface="Arial" pitchFamily="34" charset="0"/>
              </a:rPr>
              <a:t>income</a:t>
            </a:r>
            <a:r>
              <a:rPr lang="en-US" altLang="ja-JP" sz="1600" dirty="0" smtClean="0">
                <a:latin typeface="Arial" pitchFamily="34" charset="0"/>
                <a:cs typeface="Arial" pitchFamily="34" charset="0"/>
              </a:rPr>
              <a:t> increase, export volume and a pilot for collateralized financing mechanism with Green Growth Initiative</a:t>
            </a:r>
            <a:endParaRPr lang="ja-JP" altLang="ja-JP" sz="1600" dirty="0">
              <a:latin typeface="Arial" pitchFamily="34" charset="0"/>
              <a:cs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pic>
        <p:nvPicPr>
          <p:cNvPr id="8" name="Picture 7" descr="weforum-logo.db90160d8175c5a08cdf6c621e387d18.png"/>
          <p:cNvPicPr>
            <a:picLocks noChangeAspect="1"/>
          </p:cNvPicPr>
          <p:nvPr/>
        </p:nvPicPr>
        <p:blipFill>
          <a:blip r:embed="rId5" cstate="print"/>
          <a:stretch>
            <a:fillRect/>
          </a:stretch>
        </p:blipFill>
        <p:spPr>
          <a:xfrm>
            <a:off x="7810246" y="977899"/>
            <a:ext cx="1181100" cy="733969"/>
          </a:xfrm>
          <a:prstGeom prst="rect">
            <a:avLst/>
          </a:prstGeom>
        </p:spPr>
      </p:pic>
      <p:sp>
        <p:nvSpPr>
          <p:cNvPr id="9" name="TextBox 8"/>
          <p:cNvSpPr txBox="1"/>
          <p:nvPr/>
        </p:nvSpPr>
        <p:spPr>
          <a:xfrm>
            <a:off x="990600" y="6324600"/>
            <a:ext cx="6705600" cy="276999"/>
          </a:xfrm>
          <a:prstGeom prst="rect">
            <a:avLst/>
          </a:prstGeom>
          <a:noFill/>
        </p:spPr>
        <p:txBody>
          <a:bodyPr wrap="square" rtlCol="0">
            <a:spAutoFit/>
          </a:bodyPr>
          <a:lstStyle/>
          <a:p>
            <a:r>
              <a:rPr kumimoji="1" lang="en-US" altLang="ja-JP" sz="1200" dirty="0" smtClean="0"/>
              <a:t>Source: World Economic Forum (2013) </a:t>
            </a:r>
            <a:r>
              <a:rPr kumimoji="1" lang="en-US" altLang="ja-JP" sz="1200" i="1" dirty="0" smtClean="0"/>
              <a:t>Achieving the New Vision for Agriculture: New Models for Action</a:t>
            </a:r>
            <a:endParaRPr kumimoji="1" lang="ja-JP" altLang="en-US" sz="1200" i="1"/>
          </a:p>
        </p:txBody>
      </p:sp>
    </p:spTree>
    <p:extLst>
      <p:ext uri="{BB962C8B-B14F-4D97-AF65-F5344CB8AC3E}">
        <p14:creationId xmlns:p14="http://schemas.microsoft.com/office/powerpoint/2010/main" xmlns="" val="3248028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9144000" cy="1143000"/>
          </a:xfrm>
        </p:spPr>
        <p:txBody>
          <a:bodyPr>
            <a:normAutofit/>
          </a:bodyPr>
          <a:lstStyle/>
          <a:p>
            <a:pPr algn="l"/>
            <a:r>
              <a:rPr lang="en-US" sz="4900" b="1" i="1" spc="-300" dirty="0" smtClean="0">
                <a:solidFill>
                  <a:srgbClr val="3A1D03"/>
                </a:solidFill>
                <a:latin typeface="Times New Roman" pitchFamily="18" charset="0"/>
                <a:cs typeface="Times New Roman" pitchFamily="18" charset="0"/>
              </a:rPr>
              <a:t>IDH Palm Oil program in Indonesia</a:t>
            </a:r>
            <a:endParaRPr lang="en-US" sz="2700" spc="-150" dirty="0">
              <a:solidFill>
                <a:srgbClr val="3A1D03"/>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pic>
        <p:nvPicPr>
          <p:cNvPr id="1026" name="Picture 2"/>
          <p:cNvPicPr>
            <a:picLocks noGrp="1" noChangeAspect="1" noChangeArrowheads="1"/>
          </p:cNvPicPr>
          <p:nvPr>
            <p:ph sz="quarter" idx="4"/>
          </p:nvPr>
        </p:nvPicPr>
        <p:blipFill>
          <a:blip r:embed="rId5" cstate="print"/>
          <a:srcRect/>
          <a:stretch>
            <a:fillRect/>
          </a:stretch>
        </p:blipFill>
        <p:spPr bwMode="auto">
          <a:xfrm>
            <a:off x="838200" y="1447800"/>
            <a:ext cx="7086600" cy="4191000"/>
          </a:xfrm>
          <a:prstGeom prst="rect">
            <a:avLst/>
          </a:prstGeom>
          <a:noFill/>
          <a:ln w="9525">
            <a:noFill/>
            <a:miter lim="800000"/>
            <a:headEnd/>
            <a:tailEnd/>
          </a:ln>
        </p:spPr>
      </p:pic>
      <p:sp>
        <p:nvSpPr>
          <p:cNvPr id="6" name="TextBox 5"/>
          <p:cNvSpPr txBox="1"/>
          <p:nvPr/>
        </p:nvSpPr>
        <p:spPr>
          <a:xfrm>
            <a:off x="1143000" y="6019800"/>
            <a:ext cx="6400800" cy="307777"/>
          </a:xfrm>
          <a:prstGeom prst="rect">
            <a:avLst/>
          </a:prstGeom>
          <a:noFill/>
        </p:spPr>
        <p:txBody>
          <a:bodyPr wrap="square" rtlCol="0">
            <a:spAutoFit/>
          </a:bodyPr>
          <a:lstStyle/>
          <a:p>
            <a:r>
              <a:rPr kumimoji="1" lang="en-US" altLang="ja-JP" sz="1400" dirty="0" smtClean="0"/>
              <a:t>Source: IDH (2013) </a:t>
            </a:r>
            <a:r>
              <a:rPr kumimoji="1" lang="en-US" altLang="ja-JP" sz="1400" i="1" dirty="0" smtClean="0"/>
              <a:t>Mainstreaming Sustainable Palm Oil</a:t>
            </a:r>
            <a:r>
              <a:rPr kumimoji="1" lang="en-US" altLang="ja-JP" sz="1400" dirty="0" smtClean="0"/>
              <a:t> </a:t>
            </a:r>
            <a:endParaRPr kumimoji="1" lang="ja-JP" altLang="en-US" sz="1400" dirty="0"/>
          </a:p>
        </p:txBody>
      </p:sp>
      <p:pic>
        <p:nvPicPr>
          <p:cNvPr id="8" name="Picture 7" descr="411.jpg"/>
          <p:cNvPicPr>
            <a:picLocks noChangeAspect="1"/>
          </p:cNvPicPr>
          <p:nvPr/>
        </p:nvPicPr>
        <p:blipFill>
          <a:blip r:embed="rId6" cstate="print"/>
          <a:stretch>
            <a:fillRect/>
          </a:stretch>
        </p:blipFill>
        <p:spPr>
          <a:xfrm>
            <a:off x="7848600" y="1143000"/>
            <a:ext cx="1066800" cy="838200"/>
          </a:xfrm>
          <a:prstGeom prst="rect">
            <a:avLst/>
          </a:prstGeom>
        </p:spPr>
      </p:pic>
    </p:spTree>
    <p:extLst>
      <p:ext uri="{BB962C8B-B14F-4D97-AF65-F5344CB8AC3E}">
        <p14:creationId xmlns:p14="http://schemas.microsoft.com/office/powerpoint/2010/main" xmlns="" val="745489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9144000" cy="1143000"/>
          </a:xfrm>
        </p:spPr>
        <p:txBody>
          <a:bodyPr>
            <a:normAutofit fontScale="90000"/>
          </a:bodyPr>
          <a:lstStyle/>
          <a:p>
            <a:pPr algn="l"/>
            <a:r>
              <a:rPr lang="en-US" sz="4900" b="1" i="1" spc="-300" dirty="0" smtClean="0">
                <a:solidFill>
                  <a:srgbClr val="3A1D03"/>
                </a:solidFill>
                <a:latin typeface="Times New Roman" pitchFamily="18" charset="0"/>
                <a:cs typeface="Times New Roman" pitchFamily="18" charset="0"/>
              </a:rPr>
              <a:t>Challenges of the PPP model: scaling up to reach a transformative level</a:t>
            </a:r>
            <a:endParaRPr lang="en-US" sz="2700" spc="-300" dirty="0">
              <a:solidFill>
                <a:srgbClr val="3A1D03"/>
              </a:solidFill>
            </a:endParaRPr>
          </a:p>
        </p:txBody>
      </p:sp>
      <p:sp>
        <p:nvSpPr>
          <p:cNvPr id="7" name="Content Placeholder 6"/>
          <p:cNvSpPr>
            <a:spLocks noGrp="1"/>
          </p:cNvSpPr>
          <p:nvPr>
            <p:ph sz="quarter" idx="4"/>
          </p:nvPr>
        </p:nvSpPr>
        <p:spPr>
          <a:xfrm>
            <a:off x="457200" y="1700720"/>
            <a:ext cx="7930896" cy="3951288"/>
          </a:xfrm>
        </p:spPr>
        <p:txBody>
          <a:bodyPr>
            <a:normAutofit fontScale="92500" lnSpcReduction="10000"/>
          </a:bodyPr>
          <a:lstStyle/>
          <a:p>
            <a:pPr>
              <a:buNone/>
            </a:pPr>
            <a:endParaRPr lang="en-US" dirty="0" smtClean="0"/>
          </a:p>
          <a:p>
            <a:r>
              <a:rPr lang="en-US" dirty="0" smtClean="0">
                <a:latin typeface="Arial" pitchFamily="34" charset="0"/>
                <a:cs typeface="Arial" pitchFamily="34" charset="0"/>
              </a:rPr>
              <a:t>Ongoing PPP Partnerships: </a:t>
            </a:r>
            <a:r>
              <a:rPr lang="en-US" b="1" dirty="0" smtClean="0">
                <a:latin typeface="Arial" pitchFamily="34" charset="0"/>
                <a:cs typeface="Arial" pitchFamily="34" charset="0"/>
              </a:rPr>
              <a:t>young and </a:t>
            </a:r>
            <a:r>
              <a:rPr lang="en-US" altLang="ja-JP" b="1" dirty="0" smtClean="0">
                <a:latin typeface="Arial" pitchFamily="34" charset="0"/>
                <a:cs typeface="Arial" pitchFamily="34" charset="0"/>
              </a:rPr>
              <a:t>small </a:t>
            </a:r>
            <a:r>
              <a:rPr lang="en-US" dirty="0" smtClean="0">
                <a:latin typeface="Arial" pitchFamily="34" charset="0"/>
                <a:cs typeface="Arial" pitchFamily="34" charset="0"/>
              </a:rPr>
              <a:t>in scale.</a:t>
            </a:r>
          </a:p>
          <a:p>
            <a:r>
              <a:rPr lang="en-US" altLang="ja-JP" dirty="0" smtClean="0">
                <a:latin typeface="Arial" pitchFamily="34" charset="0"/>
                <a:cs typeface="Arial" pitchFamily="34" charset="0"/>
              </a:rPr>
              <a:t>With up-front public support, private sector-initiated sourcing programs can be expanded in scale &amp; variety.</a:t>
            </a:r>
          </a:p>
          <a:p>
            <a:r>
              <a:rPr lang="en-US" dirty="0" smtClean="0">
                <a:latin typeface="Arial" pitchFamily="34" charset="0"/>
                <a:cs typeface="Arial" pitchFamily="34" charset="0"/>
              </a:rPr>
              <a:t>For expansion and upscaling: </a:t>
            </a:r>
            <a:r>
              <a:rPr lang="en-US" b="1" dirty="0" smtClean="0">
                <a:latin typeface="Arial" pitchFamily="34" charset="0"/>
                <a:cs typeface="Arial" pitchFamily="34" charset="0"/>
              </a:rPr>
              <a:t>start-up investment</a:t>
            </a:r>
            <a:r>
              <a:rPr lang="en-US" dirty="0" smtClean="0">
                <a:latin typeface="Arial" pitchFamily="34" charset="0"/>
                <a:cs typeface="Arial" pitchFamily="34" charset="0"/>
              </a:rPr>
              <a:t> (risk mitigation),  </a:t>
            </a:r>
            <a:r>
              <a:rPr lang="en-US" b="1" dirty="0" smtClean="0">
                <a:latin typeface="Arial" pitchFamily="34" charset="0"/>
                <a:cs typeface="Arial" pitchFamily="34" charset="0"/>
              </a:rPr>
              <a:t>effective policies</a:t>
            </a:r>
            <a:r>
              <a:rPr lang="en-US" dirty="0" smtClean="0">
                <a:latin typeface="Arial" pitchFamily="34" charset="0"/>
                <a:cs typeface="Arial" pitchFamily="34" charset="0"/>
              </a:rPr>
              <a:t> and </a:t>
            </a:r>
            <a:r>
              <a:rPr lang="en-US" b="1" dirty="0" smtClean="0">
                <a:latin typeface="Arial" pitchFamily="34" charset="0"/>
                <a:cs typeface="Arial" pitchFamily="34" charset="0"/>
              </a:rPr>
              <a:t>functioning markets </a:t>
            </a:r>
            <a:r>
              <a:rPr lang="en-US" dirty="0" smtClean="0">
                <a:latin typeface="Arial" pitchFamily="34" charset="0"/>
                <a:cs typeface="Arial" pitchFamily="34" charset="0"/>
              </a:rPr>
              <a:t>indispensable.</a:t>
            </a:r>
          </a:p>
          <a:p>
            <a:r>
              <a:rPr lang="en-US" altLang="ja-JP" dirty="0" smtClean="0">
                <a:latin typeface="Arial" pitchFamily="34" charset="0"/>
                <a:cs typeface="Arial" pitchFamily="34" charset="0"/>
              </a:rPr>
              <a:t>Public sector engagement for: </a:t>
            </a:r>
          </a:p>
          <a:p>
            <a:pPr marL="803275" indent="-346075">
              <a:buNone/>
            </a:pPr>
            <a:r>
              <a:rPr lang="en-US" altLang="ja-JP" dirty="0" smtClean="0">
                <a:latin typeface="Arial" pitchFamily="34" charset="0"/>
                <a:cs typeface="Arial" pitchFamily="34" charset="0"/>
              </a:rPr>
              <a:t>(i) inclusion of smallholder farmers &amp; their participation in profit sharing in the business cases;  </a:t>
            </a:r>
          </a:p>
          <a:p>
            <a:pPr marL="803275" indent="-346075">
              <a:buNone/>
            </a:pPr>
            <a:r>
              <a:rPr lang="en-US" altLang="ja-JP" dirty="0" smtClean="0">
                <a:latin typeface="Arial" pitchFamily="34" charset="0"/>
                <a:cs typeface="Arial" pitchFamily="34" charset="0"/>
              </a:rPr>
              <a:t>(ii) promotion of good agriculture practices.</a:t>
            </a:r>
            <a:endParaRPr lang="en-US" dirty="0" smtClean="0">
              <a:latin typeface="Arial" pitchFamily="34" charset="0"/>
              <a:cs typeface="Arial" pitchFamily="34" charset="0"/>
            </a:endParaRP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spTree>
    <p:extLst>
      <p:ext uri="{BB962C8B-B14F-4D97-AF65-F5344CB8AC3E}">
        <p14:creationId xmlns:p14="http://schemas.microsoft.com/office/powerpoint/2010/main" xmlns="" val="745489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l"/>
            <a:r>
              <a:rPr lang="en-US" b="1" i="1" spc="-300" dirty="0" smtClean="0">
                <a:solidFill>
                  <a:srgbClr val="3A1D03"/>
                </a:solidFill>
                <a:latin typeface="Times New Roman" pitchFamily="18" charset="0"/>
                <a:cs typeface="Times New Roman" pitchFamily="18" charset="0"/>
              </a:rPr>
              <a:t>The Role of Public Sector</a:t>
            </a:r>
            <a:endParaRPr lang="en-US" sz="3200" spc="-300" dirty="0">
              <a:solidFill>
                <a:srgbClr val="3A1D03"/>
              </a:solidFill>
            </a:endParaRPr>
          </a:p>
        </p:txBody>
      </p:sp>
      <p:sp>
        <p:nvSpPr>
          <p:cNvPr id="7" name="Content Placeholder 6"/>
          <p:cNvSpPr>
            <a:spLocks noGrp="1"/>
          </p:cNvSpPr>
          <p:nvPr>
            <p:ph idx="1"/>
          </p:nvPr>
        </p:nvSpPr>
        <p:spPr>
          <a:xfrm>
            <a:off x="457200" y="1600200"/>
            <a:ext cx="8229600" cy="3886199"/>
          </a:xfrm>
        </p:spPr>
        <p:txBody>
          <a:bodyPr>
            <a:noAutofit/>
          </a:bodyPr>
          <a:lstStyle/>
          <a:p>
            <a:pPr lvl="0"/>
            <a:r>
              <a:rPr lang="en-US" altLang="ja-JP" sz="1800" dirty="0" smtClean="0">
                <a:latin typeface="Arial" pitchFamily="34" charset="0"/>
                <a:cs typeface="Arial" pitchFamily="34" charset="0"/>
              </a:rPr>
              <a:t>Invest in both </a:t>
            </a:r>
            <a:r>
              <a:rPr lang="en-US" altLang="ja-JP" sz="1800" b="1" dirty="0" smtClean="0">
                <a:latin typeface="Arial" pitchFamily="34" charset="0"/>
                <a:cs typeface="Arial" pitchFamily="34" charset="0"/>
              </a:rPr>
              <a:t>physical an</a:t>
            </a:r>
            <a:r>
              <a:rPr lang="en-US" altLang="ja-JP" sz="1800" dirty="0" smtClean="0">
                <a:latin typeface="Arial" pitchFamily="34" charset="0"/>
                <a:cs typeface="Arial" pitchFamily="34" charset="0"/>
              </a:rPr>
              <a:t>d </a:t>
            </a:r>
            <a:r>
              <a:rPr lang="en-US" altLang="ja-JP" sz="1800" b="1" dirty="0">
                <a:latin typeface="Arial" pitchFamily="34" charset="0"/>
                <a:cs typeface="Arial" pitchFamily="34" charset="0"/>
              </a:rPr>
              <a:t>institutional infrastructure </a:t>
            </a:r>
            <a:r>
              <a:rPr lang="en-US" altLang="ja-JP" sz="1800" dirty="0" smtClean="0">
                <a:latin typeface="Arial" pitchFamily="34" charset="0"/>
                <a:cs typeface="Arial" pitchFamily="34" charset="0"/>
              </a:rPr>
              <a:t>and development</a:t>
            </a:r>
            <a:endParaRPr lang="ja-JP" altLang="ja-JP" sz="1800" dirty="0" smtClean="0">
              <a:latin typeface="Arial" pitchFamily="34" charset="0"/>
              <a:cs typeface="Arial" pitchFamily="34" charset="0"/>
            </a:endParaRPr>
          </a:p>
          <a:p>
            <a:r>
              <a:rPr lang="en-US" altLang="ja-JP" sz="1800" b="1" dirty="0" smtClean="0">
                <a:latin typeface="Arial" pitchFamily="34" charset="0"/>
                <a:cs typeface="Arial" pitchFamily="34" charset="0"/>
              </a:rPr>
              <a:t>Start-up support </a:t>
            </a:r>
            <a:r>
              <a:rPr lang="en-US" altLang="ja-JP" sz="1800" dirty="0" smtClean="0">
                <a:latin typeface="Arial" pitchFamily="34" charset="0"/>
                <a:cs typeface="Arial" pitchFamily="34" charset="0"/>
              </a:rPr>
              <a:t>for establishing business relations &amp; leveraging value chain financing for farmers and critical intermediaries. </a:t>
            </a:r>
          </a:p>
          <a:p>
            <a:pPr lvl="0"/>
            <a:r>
              <a:rPr lang="en-US" altLang="ja-JP" sz="1800" dirty="0" smtClean="0">
                <a:latin typeface="Arial" pitchFamily="34" charset="0"/>
                <a:cs typeface="Arial" pitchFamily="34" charset="0"/>
              </a:rPr>
              <a:t>Enabling </a:t>
            </a:r>
            <a:r>
              <a:rPr lang="en-US" altLang="ja-JP" sz="1800" b="1" dirty="0" smtClean="0">
                <a:latin typeface="Arial" pitchFamily="34" charset="0"/>
                <a:cs typeface="Arial" pitchFamily="34" charset="0"/>
              </a:rPr>
              <a:t>policy and regulatory environment</a:t>
            </a:r>
            <a:endParaRPr lang="en-US" altLang="ja-JP" sz="1800" dirty="0" smtClean="0">
              <a:latin typeface="Arial" pitchFamily="34" charset="0"/>
              <a:cs typeface="Arial" pitchFamily="34" charset="0"/>
            </a:endParaRPr>
          </a:p>
          <a:p>
            <a:endParaRPr kumimoji="1" lang="ja-JP" altLang="en-US" sz="2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sp>
        <p:nvSpPr>
          <p:cNvPr id="8" name="TextBox 7"/>
          <p:cNvSpPr txBox="1"/>
          <p:nvPr/>
        </p:nvSpPr>
        <p:spPr>
          <a:xfrm>
            <a:off x="495300" y="4038600"/>
            <a:ext cx="7162800" cy="2325945"/>
          </a:xfrm>
          <a:prstGeom prst="rect">
            <a:avLst/>
          </a:prstGeom>
          <a:noFill/>
          <a:ln>
            <a:solidFill>
              <a:srgbClr val="3A1D03"/>
            </a:solidFill>
          </a:ln>
          <a:effectLst>
            <a:outerShdw blurRad="50800" dist="38100" dir="8100000" algn="tr" rotWithShape="0">
              <a:prstClr val="black">
                <a:alpha val="40000"/>
              </a:prstClr>
            </a:outerShdw>
          </a:effectLst>
        </p:spPr>
        <p:txBody>
          <a:bodyPr wrap="square" numCol="2" rtlCol="0">
            <a:noAutofit/>
          </a:bodyPr>
          <a:lstStyle/>
          <a:p>
            <a:pPr marL="182880"/>
            <a:r>
              <a:rPr lang="en-US" altLang="ja-JP" sz="1600" b="1" dirty="0" smtClean="0">
                <a:solidFill>
                  <a:srgbClr val="002060"/>
                </a:solidFill>
                <a:latin typeface="Arial" pitchFamily="34" charset="0"/>
                <a:cs typeface="Arial" pitchFamily="34" charset="0"/>
              </a:rPr>
              <a:t>Invests </a:t>
            </a:r>
            <a:r>
              <a:rPr lang="en-US" altLang="ja-JP" sz="1600" b="1" dirty="0">
                <a:solidFill>
                  <a:srgbClr val="002060"/>
                </a:solidFill>
                <a:latin typeface="Arial" pitchFamily="34" charset="0"/>
                <a:cs typeface="Arial" pitchFamily="34" charset="0"/>
              </a:rPr>
              <a:t>in infrastructure</a:t>
            </a:r>
            <a:r>
              <a:rPr lang="en-US" altLang="ja-JP" sz="1600" dirty="0">
                <a:solidFill>
                  <a:srgbClr val="002060"/>
                </a:solidFill>
                <a:latin typeface="Arial" pitchFamily="34" charset="0"/>
                <a:cs typeface="Arial" pitchFamily="34" charset="0"/>
              </a:rPr>
              <a:t> </a:t>
            </a:r>
            <a:r>
              <a:rPr lang="en-US" altLang="ja-JP" sz="1600" dirty="0">
                <a:latin typeface="Arial" pitchFamily="34" charset="0"/>
                <a:cs typeface="Arial" pitchFamily="34" charset="0"/>
              </a:rPr>
              <a:t>(rural roads, electricity, storage facilities, water </a:t>
            </a:r>
            <a:r>
              <a:rPr lang="en-US" altLang="ja-JP" sz="1600" dirty="0" err="1">
                <a:latin typeface="Arial" pitchFamily="34" charset="0"/>
                <a:cs typeface="Arial" pitchFamily="34" charset="0"/>
              </a:rPr>
              <a:t>etc</a:t>
            </a:r>
            <a:r>
              <a:rPr lang="en-US" altLang="ja-JP" sz="1600" dirty="0">
                <a:latin typeface="Arial" pitchFamily="34" charset="0"/>
                <a:cs typeface="Arial" pitchFamily="34" charset="0"/>
              </a:rPr>
              <a:t>) </a:t>
            </a:r>
            <a:endParaRPr lang="en-US" altLang="ja-JP" sz="1600" dirty="0" smtClean="0">
              <a:latin typeface="Arial" pitchFamily="34" charset="0"/>
              <a:cs typeface="Arial" pitchFamily="34" charset="0"/>
            </a:endParaRPr>
          </a:p>
          <a:p>
            <a:pPr marL="182880"/>
            <a:endParaRPr lang="en-US" altLang="ja-JP" sz="1600" dirty="0">
              <a:latin typeface="Arial" pitchFamily="34" charset="0"/>
              <a:cs typeface="Arial" pitchFamily="34" charset="0"/>
            </a:endParaRPr>
          </a:p>
          <a:p>
            <a:pPr marL="182880"/>
            <a:r>
              <a:rPr lang="en-US" altLang="ja-JP" sz="1600" b="1" dirty="0" smtClean="0">
                <a:solidFill>
                  <a:srgbClr val="002060"/>
                </a:solidFill>
                <a:latin typeface="Arial" pitchFamily="34" charset="0"/>
                <a:cs typeface="Arial" pitchFamily="34" charset="0"/>
              </a:rPr>
              <a:t>Invests </a:t>
            </a:r>
            <a:r>
              <a:rPr lang="en-US" altLang="ja-JP" sz="1600" b="1" dirty="0">
                <a:solidFill>
                  <a:srgbClr val="002060"/>
                </a:solidFill>
                <a:latin typeface="Arial" pitchFamily="34" charset="0"/>
                <a:cs typeface="Arial" pitchFamily="34" charset="0"/>
              </a:rPr>
              <a:t>in institution building </a:t>
            </a:r>
            <a:r>
              <a:rPr lang="en-US" altLang="ja-JP" sz="1600" dirty="0">
                <a:latin typeface="Arial" pitchFamily="34" charset="0"/>
                <a:cs typeface="Arial" pitchFamily="34" charset="0"/>
              </a:rPr>
              <a:t>(cooperatives and farmers’ organizations with their supply links to distributors and processors</a:t>
            </a:r>
            <a:r>
              <a:rPr lang="en-US" altLang="ja-JP" sz="1600" dirty="0" smtClean="0">
                <a:latin typeface="Arial" pitchFamily="34" charset="0"/>
                <a:cs typeface="Arial" pitchFamily="34" charset="0"/>
              </a:rPr>
              <a:t>)</a:t>
            </a:r>
          </a:p>
          <a:p>
            <a:pPr marL="182880"/>
            <a:endParaRPr lang="en-US" altLang="ja-JP" sz="1600" dirty="0" smtClean="0">
              <a:latin typeface="Arial" pitchFamily="34" charset="0"/>
              <a:cs typeface="Arial" pitchFamily="34" charset="0"/>
            </a:endParaRPr>
          </a:p>
          <a:p>
            <a:pPr marL="182880"/>
            <a:r>
              <a:rPr lang="en-US" altLang="ja-JP" sz="1600" b="1" dirty="0" smtClean="0">
                <a:solidFill>
                  <a:srgbClr val="002060"/>
                </a:solidFill>
                <a:latin typeface="Arial" pitchFamily="34" charset="0"/>
                <a:cs typeface="Arial" pitchFamily="34" charset="0"/>
              </a:rPr>
              <a:t>Enables </a:t>
            </a:r>
            <a:r>
              <a:rPr lang="en-US" altLang="ja-JP" sz="1600" b="1" dirty="0">
                <a:solidFill>
                  <a:srgbClr val="002060"/>
                </a:solidFill>
                <a:latin typeface="Arial" pitchFamily="34" charset="0"/>
                <a:cs typeface="Arial" pitchFamily="34" charset="0"/>
              </a:rPr>
              <a:t>policy and regulatory environment </a:t>
            </a:r>
            <a:r>
              <a:rPr lang="en-US" altLang="ja-JP" sz="1600" dirty="0">
                <a:latin typeface="Arial" pitchFamily="34" charset="0"/>
                <a:cs typeface="Arial" pitchFamily="34" charset="0"/>
              </a:rPr>
              <a:t>for developing agricultural commodity value chains and innovative financing mechanism</a:t>
            </a:r>
            <a:endParaRPr lang="ja-JP" altLang="ja-JP" sz="1600" dirty="0">
              <a:latin typeface="Arial" pitchFamily="34" charset="0"/>
              <a:cs typeface="Arial" pitchFamily="34" charset="0"/>
            </a:endParaRPr>
          </a:p>
          <a:p>
            <a:pPr marL="91440" indent="-182880"/>
            <a:endParaRPr lang="en-US" sz="1500" dirty="0"/>
          </a:p>
        </p:txBody>
      </p:sp>
      <p:sp>
        <p:nvSpPr>
          <p:cNvPr id="9" name="Title 1"/>
          <p:cNvSpPr txBox="1">
            <a:spLocks/>
          </p:cNvSpPr>
          <p:nvPr/>
        </p:nvSpPr>
        <p:spPr>
          <a:xfrm>
            <a:off x="457200" y="312420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i="1" spc="-300" dirty="0" smtClean="0">
                <a:solidFill>
                  <a:srgbClr val="002060"/>
                </a:solidFill>
                <a:latin typeface="Times New Roman" pitchFamily="18" charset="0"/>
                <a:cs typeface="Times New Roman" pitchFamily="18" charset="0"/>
              </a:rPr>
              <a:t>ADB</a:t>
            </a:r>
            <a:r>
              <a:rPr lang="en-US" b="1" i="1" spc="-300" dirty="0" smtClean="0">
                <a:solidFill>
                  <a:srgbClr val="3A1D03"/>
                </a:solidFill>
                <a:latin typeface="Times New Roman" pitchFamily="18" charset="0"/>
                <a:cs typeface="Times New Roman" pitchFamily="18" charset="0"/>
              </a:rPr>
              <a:t>: </a:t>
            </a:r>
            <a:r>
              <a:rPr lang="en-US" sz="2200" b="1" i="1" spc="-50" dirty="0" smtClean="0">
                <a:solidFill>
                  <a:srgbClr val="3A1D03"/>
                </a:solidFill>
                <a:latin typeface="Times New Roman" pitchFamily="18" charset="0"/>
                <a:cs typeface="Times New Roman" pitchFamily="18" charset="0"/>
              </a:rPr>
              <a:t>aiding development of  inclusive and sustainable value chains</a:t>
            </a:r>
            <a:r>
              <a:rPr lang="en-US" sz="2400" b="1" i="1" spc="-50" dirty="0" smtClean="0">
                <a:solidFill>
                  <a:srgbClr val="3A1D03"/>
                </a:solidFill>
                <a:latin typeface="Times New Roman" pitchFamily="18" charset="0"/>
                <a:cs typeface="Times New Roman" pitchFamily="18" charset="0"/>
              </a:rPr>
              <a:t/>
            </a:r>
            <a:br>
              <a:rPr lang="en-US" sz="2400" b="1" i="1" spc="-50" dirty="0" smtClean="0">
                <a:solidFill>
                  <a:srgbClr val="3A1D03"/>
                </a:solidFill>
                <a:latin typeface="Times New Roman" pitchFamily="18" charset="0"/>
                <a:cs typeface="Times New Roman" pitchFamily="18" charset="0"/>
              </a:rPr>
            </a:br>
            <a:r>
              <a:rPr lang="en-US" sz="2400" b="1" i="1" spc="-50" dirty="0" smtClean="0">
                <a:solidFill>
                  <a:srgbClr val="0070C0"/>
                </a:solidFill>
                <a:latin typeface="Times New Roman" pitchFamily="18" charset="0"/>
                <a:cs typeface="Times New Roman" pitchFamily="18" charset="0"/>
              </a:rPr>
              <a:t>Public Sector Operations</a:t>
            </a:r>
            <a:endParaRPr lang="en-US" sz="2400" spc="-50" dirty="0">
              <a:solidFill>
                <a:srgbClr val="0070C0"/>
              </a:solidFill>
            </a:endParaRPr>
          </a:p>
        </p:txBody>
      </p:sp>
    </p:spTree>
    <p:extLst>
      <p:ext uri="{BB962C8B-B14F-4D97-AF65-F5344CB8AC3E}">
        <p14:creationId xmlns:p14="http://schemas.microsoft.com/office/powerpoint/2010/main" xmlns="" val="3721748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l"/>
            <a:r>
              <a:rPr lang="en-US" b="1" i="1" spc="-300" dirty="0">
                <a:solidFill>
                  <a:srgbClr val="002060"/>
                </a:solidFill>
                <a:latin typeface="Times New Roman" pitchFamily="18" charset="0"/>
                <a:cs typeface="Times New Roman" pitchFamily="18" charset="0"/>
              </a:rPr>
              <a:t>ADB</a:t>
            </a:r>
            <a:r>
              <a:rPr lang="en-US" b="1" i="1" spc="-300" dirty="0">
                <a:solidFill>
                  <a:srgbClr val="3A1D03"/>
                </a:solidFill>
                <a:latin typeface="Times New Roman" pitchFamily="18" charset="0"/>
                <a:cs typeface="Times New Roman" pitchFamily="18" charset="0"/>
              </a:rPr>
              <a:t>: </a:t>
            </a:r>
            <a:r>
              <a:rPr lang="en-US" sz="2400" b="1" i="1" spc="-50" dirty="0">
                <a:solidFill>
                  <a:srgbClr val="3A1D03"/>
                </a:solidFill>
                <a:latin typeface="Times New Roman" pitchFamily="18" charset="0"/>
                <a:cs typeface="Times New Roman" pitchFamily="18" charset="0"/>
              </a:rPr>
              <a:t>aiding development of  inclusive and sustainable value </a:t>
            </a:r>
            <a:r>
              <a:rPr lang="en-US" sz="2400" b="1" i="1" spc="-50" dirty="0" smtClean="0">
                <a:solidFill>
                  <a:srgbClr val="3A1D03"/>
                </a:solidFill>
                <a:latin typeface="Times New Roman" pitchFamily="18" charset="0"/>
                <a:cs typeface="Times New Roman" pitchFamily="18" charset="0"/>
              </a:rPr>
              <a:t>chains</a:t>
            </a:r>
            <a:br>
              <a:rPr lang="en-US" sz="2400" b="1" i="1" spc="-50" dirty="0" smtClean="0">
                <a:solidFill>
                  <a:srgbClr val="3A1D03"/>
                </a:solidFill>
                <a:latin typeface="Times New Roman" pitchFamily="18" charset="0"/>
                <a:cs typeface="Times New Roman" pitchFamily="18" charset="0"/>
              </a:rPr>
            </a:br>
            <a:r>
              <a:rPr lang="en-US" sz="2700" b="1" i="1" spc="-50" dirty="0" smtClean="0">
                <a:solidFill>
                  <a:srgbClr val="0070C0"/>
                </a:solidFill>
                <a:latin typeface="Times New Roman" pitchFamily="18" charset="0"/>
                <a:cs typeface="Times New Roman" pitchFamily="18" charset="0"/>
              </a:rPr>
              <a:t>Private Sector Operations</a:t>
            </a:r>
            <a:endParaRPr lang="en-US" sz="2700" spc="-50" dirty="0">
              <a:solidFill>
                <a:srgbClr val="0070C0"/>
              </a:solidFill>
            </a:endParaRPr>
          </a:p>
        </p:txBody>
      </p:sp>
      <p:sp>
        <p:nvSpPr>
          <p:cNvPr id="7" name="Content Placeholder 6"/>
          <p:cNvSpPr>
            <a:spLocks noGrp="1"/>
          </p:cNvSpPr>
          <p:nvPr>
            <p:ph idx="1"/>
          </p:nvPr>
        </p:nvSpPr>
        <p:spPr>
          <a:xfrm>
            <a:off x="152400" y="1511808"/>
            <a:ext cx="8775192" cy="4114800"/>
          </a:xfrm>
        </p:spPr>
        <p:txBody>
          <a:bodyPr>
            <a:noAutofit/>
          </a:bodyPr>
          <a:lstStyle/>
          <a:p>
            <a:pPr lvl="1"/>
            <a:r>
              <a:rPr lang="en-US" sz="1800" b="1" dirty="0" smtClean="0">
                <a:latin typeface="Arial" panose="020B0604020202020204" pitchFamily="34" charset="0"/>
                <a:cs typeface="Arial" panose="020B0604020202020204" pitchFamily="34" charset="0"/>
              </a:rPr>
              <a:t>Trade </a:t>
            </a:r>
            <a:r>
              <a:rPr lang="en-US" sz="1800" b="1" dirty="0">
                <a:latin typeface="Arial" panose="020B0604020202020204" pitchFamily="34" charset="0"/>
                <a:cs typeface="Arial" panose="020B0604020202020204" pitchFamily="34" charset="0"/>
              </a:rPr>
              <a:t>Finance </a:t>
            </a:r>
            <a:r>
              <a:rPr lang="en-US" sz="1800" b="1" dirty="0" smtClean="0">
                <a:latin typeface="Arial" panose="020B0604020202020204" pitchFamily="34" charset="0"/>
                <a:cs typeface="Arial" panose="020B0604020202020204" pitchFamily="34" charset="0"/>
              </a:rPr>
              <a:t>Program</a:t>
            </a:r>
          </a:p>
          <a:p>
            <a:pPr marL="914400" lvl="2"/>
            <a:r>
              <a:rPr lang="en-US" sz="1500" dirty="0" smtClean="0">
                <a:latin typeface="Arial" panose="020B0604020202020204" pitchFamily="34" charset="0"/>
                <a:cs typeface="Arial" panose="020B0604020202020204" pitchFamily="34" charset="0"/>
              </a:rPr>
              <a:t>$4 billion total, $0.5 billion or 13%  for agriculture in 2012.</a:t>
            </a:r>
          </a:p>
          <a:p>
            <a:pPr marL="914400" lvl="2"/>
            <a:r>
              <a:rPr lang="en-US" sz="1500" dirty="0" smtClean="0">
                <a:latin typeface="Arial" panose="020B0604020202020204" pitchFamily="34" charset="0"/>
                <a:cs typeface="Arial" panose="020B0604020202020204" pitchFamily="34" charset="0"/>
              </a:rPr>
              <a:t>2,000+ transactions supported over 1,600 SMEs, many of which in the agricultural sector</a:t>
            </a:r>
          </a:p>
          <a:p>
            <a:pPr lvl="1"/>
            <a:r>
              <a:rPr lang="en-US" sz="1800" b="1" dirty="0" smtClean="0">
                <a:latin typeface="Arial" panose="020B0604020202020204" pitchFamily="34" charset="0"/>
                <a:cs typeface="Arial" panose="020B0604020202020204" pitchFamily="34" charset="0"/>
              </a:rPr>
              <a:t>New Supply </a:t>
            </a:r>
            <a:r>
              <a:rPr lang="en-US" sz="1800" b="1" dirty="0">
                <a:latin typeface="Arial" panose="020B0604020202020204" pitchFamily="34" charset="0"/>
                <a:cs typeface="Arial" panose="020B0604020202020204" pitchFamily="34" charset="0"/>
              </a:rPr>
              <a:t>Chain Finance </a:t>
            </a:r>
            <a:r>
              <a:rPr lang="en-US" sz="1800" b="1" dirty="0" smtClean="0">
                <a:latin typeface="Arial" panose="020B0604020202020204" pitchFamily="34" charset="0"/>
                <a:cs typeface="Arial" panose="020B0604020202020204" pitchFamily="34" charset="0"/>
              </a:rPr>
              <a:t>Program</a:t>
            </a:r>
          </a:p>
          <a:p>
            <a:pPr marL="914400" lvl="2"/>
            <a:r>
              <a:rPr lang="en-US" sz="1500" dirty="0">
                <a:latin typeface="Arial" panose="020B0604020202020204" pitchFamily="34" charset="0"/>
                <a:cs typeface="Arial" panose="020B0604020202020204" pitchFamily="34" charset="0"/>
              </a:rPr>
              <a:t>Uses</a:t>
            </a:r>
            <a:r>
              <a:rPr lang="en-US" sz="1500" dirty="0" smtClean="0">
                <a:latin typeface="Arial" panose="020B0604020202020204" pitchFamily="34" charset="0"/>
                <a:cs typeface="Arial" panose="020B0604020202020204" pitchFamily="34" charset="0"/>
              </a:rPr>
              <a:t> the credit standing of large corporate to benefit small suppliers</a:t>
            </a:r>
          </a:p>
          <a:p>
            <a:pPr lvl="1"/>
            <a:r>
              <a:rPr lang="en-US" sz="1800" b="1" dirty="0" smtClean="0">
                <a:latin typeface="Arial" panose="020B0604020202020204" pitchFamily="34" charset="0"/>
                <a:cs typeface="Arial" panose="020B0604020202020204" pitchFamily="34" charset="0"/>
              </a:rPr>
              <a:t>Corporate Loans to Develop </a:t>
            </a:r>
            <a:r>
              <a:rPr lang="en-US" sz="1800" b="1" dirty="0">
                <a:latin typeface="Arial" panose="020B0604020202020204" pitchFamily="34" charset="0"/>
                <a:cs typeface="Arial" panose="020B0604020202020204" pitchFamily="34" charset="0"/>
              </a:rPr>
              <a:t>V</a:t>
            </a:r>
            <a:r>
              <a:rPr lang="en-US" sz="1800" b="1" dirty="0" smtClean="0">
                <a:latin typeface="Arial" panose="020B0604020202020204" pitchFamily="34" charset="0"/>
                <a:cs typeface="Arial" panose="020B0604020202020204" pitchFamily="34" charset="0"/>
              </a:rPr>
              <a:t>alue Chains</a:t>
            </a:r>
          </a:p>
          <a:p>
            <a:pPr marL="914400" lvl="2"/>
            <a:r>
              <a:rPr lang="en-US" sz="1500" dirty="0" smtClean="0">
                <a:latin typeface="Arial" panose="020B0604020202020204" pitchFamily="34" charset="0"/>
                <a:cs typeface="Arial" panose="020B0604020202020204" pitchFamily="34" charset="0"/>
              </a:rPr>
              <a:t>Formalizes mainly unorganized value chains, aids </a:t>
            </a:r>
            <a:r>
              <a:rPr lang="en-US" sz="1500" dirty="0">
                <a:latin typeface="Arial" panose="020B0604020202020204" pitchFamily="34" charset="0"/>
                <a:cs typeface="Arial" panose="020B0604020202020204" pitchFamily="34" charset="0"/>
              </a:rPr>
              <a:t>vertical </a:t>
            </a:r>
            <a:r>
              <a:rPr lang="en-US" sz="1500" dirty="0" smtClean="0">
                <a:latin typeface="Arial" panose="020B0604020202020204" pitchFamily="34" charset="0"/>
                <a:cs typeface="Arial" panose="020B0604020202020204" pitchFamily="34" charset="0"/>
              </a:rPr>
              <a:t>integration to bring agriculture corporates ‘closer to the farm gate’</a:t>
            </a:r>
          </a:p>
          <a:p>
            <a:pPr marL="914400" lvl="2"/>
            <a:r>
              <a:rPr lang="en-US" sz="1500" dirty="0" smtClean="0">
                <a:latin typeface="Arial" panose="020B0604020202020204" pitchFamily="34" charset="0"/>
                <a:cs typeface="Arial" panose="020B0604020202020204" pitchFamily="34" charset="0"/>
              </a:rPr>
              <a:t>Brings income security to small farmers and improves efficiency, inclusiveness, and sustainability</a:t>
            </a:r>
          </a:p>
          <a:p>
            <a:pPr marL="914400" lvl="2" indent="0">
              <a:buNone/>
            </a:pPr>
            <a:endParaRPr lang="en-US" sz="1600" dirty="0" smtClean="0">
              <a:latin typeface="Arial" panose="020B0604020202020204" pitchFamily="34" charset="0"/>
              <a:cs typeface="Arial" panose="020B0604020202020204" pitchFamily="34" charset="0"/>
            </a:endParaRPr>
          </a:p>
          <a:p>
            <a:pPr lvl="1"/>
            <a:endParaRPr lang="en-US" sz="1800" dirty="0" smtClean="0">
              <a:latin typeface="Arial" panose="020B0604020202020204" pitchFamily="34" charset="0"/>
              <a:cs typeface="Arial" panose="020B0604020202020204" pitchFamily="34" charset="0"/>
            </a:endParaRPr>
          </a:p>
          <a:p>
            <a:pPr lvl="1"/>
            <a:endParaRPr lang="en-US" sz="1800" dirty="0" smtClean="0">
              <a:latin typeface="Arial" panose="020B0604020202020204" pitchFamily="34" charset="0"/>
              <a:cs typeface="Arial" panose="020B0604020202020204" pitchFamily="34" charset="0"/>
            </a:endParaRPr>
          </a:p>
          <a:p>
            <a:pPr lvl="1"/>
            <a:endParaRPr kumimoji="1" lang="en-US" altLang="ja-JP" sz="1600" dirty="0" smtClean="0"/>
          </a:p>
          <a:p>
            <a:endParaRPr kumimoji="1" lang="ja-JP" altLang="en-US" sz="2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sp>
        <p:nvSpPr>
          <p:cNvPr id="3" name="TextBox 2"/>
          <p:cNvSpPr txBox="1"/>
          <p:nvPr/>
        </p:nvSpPr>
        <p:spPr>
          <a:xfrm>
            <a:off x="457200" y="4495800"/>
            <a:ext cx="7162800" cy="2169825"/>
          </a:xfrm>
          <a:prstGeom prst="rect">
            <a:avLst/>
          </a:prstGeom>
          <a:noFill/>
          <a:ln>
            <a:solidFill>
              <a:srgbClr val="3A1D03"/>
            </a:solidFill>
          </a:ln>
          <a:effectLst>
            <a:outerShdw blurRad="50800" dist="38100" dir="8100000" algn="tr" rotWithShape="0">
              <a:prstClr val="black">
                <a:alpha val="40000"/>
              </a:prstClr>
            </a:outerShdw>
          </a:effectLst>
        </p:spPr>
        <p:txBody>
          <a:bodyPr wrap="square" numCol="2" rtlCol="0">
            <a:spAutoFit/>
          </a:bodyPr>
          <a:lstStyle/>
          <a:p>
            <a:pPr marL="182880" lvl="1"/>
            <a:r>
              <a:rPr lang="en-US" sz="1500" b="1" dirty="0">
                <a:solidFill>
                  <a:srgbClr val="002060"/>
                </a:solidFill>
                <a:latin typeface="Arial" panose="020B0604020202020204" pitchFamily="34" charset="0"/>
                <a:cs typeface="Arial" panose="020B0604020202020204" pitchFamily="34" charset="0"/>
              </a:rPr>
              <a:t>Post-harvest infrastructure: </a:t>
            </a:r>
            <a:r>
              <a:rPr lang="en-US" sz="1500" dirty="0">
                <a:latin typeface="Arial" panose="020B0604020202020204" pitchFamily="34" charset="0"/>
                <a:cs typeface="Arial" panose="020B0604020202020204" pitchFamily="34" charset="0"/>
              </a:rPr>
              <a:t>$18m loan to Champion Agro in India for post-harvest management and storage of fresh fruits and </a:t>
            </a:r>
            <a:r>
              <a:rPr lang="en-US" sz="1500" dirty="0" smtClean="0">
                <a:latin typeface="Arial" panose="020B0604020202020204" pitchFamily="34" charset="0"/>
                <a:cs typeface="Arial" panose="020B0604020202020204" pitchFamily="34" charset="0"/>
              </a:rPr>
              <a:t>vegetables</a:t>
            </a:r>
          </a:p>
          <a:p>
            <a:pPr marL="182880" lvl="1"/>
            <a:endParaRPr lang="en-US" sz="1500" dirty="0">
              <a:latin typeface="Arial" panose="020B0604020202020204" pitchFamily="34" charset="0"/>
              <a:cs typeface="Arial" panose="020B0604020202020204" pitchFamily="34" charset="0"/>
            </a:endParaRPr>
          </a:p>
          <a:p>
            <a:pPr marL="182880" lvl="1"/>
            <a:r>
              <a:rPr lang="en-US" sz="1500" b="1" dirty="0">
                <a:solidFill>
                  <a:srgbClr val="002060"/>
                </a:solidFill>
                <a:latin typeface="Arial" panose="020B0604020202020204" pitchFamily="34" charset="0"/>
                <a:cs typeface="Arial" panose="020B0604020202020204" pitchFamily="34" charset="0"/>
              </a:rPr>
              <a:t>Primary processing</a:t>
            </a:r>
            <a:r>
              <a:rPr lang="en-US" sz="1500" b="1"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$25m loan to PRAN in Bangladesh for flour and liquid glucose </a:t>
            </a:r>
            <a:r>
              <a:rPr lang="en-US" sz="1500" dirty="0" smtClean="0">
                <a:latin typeface="Arial" panose="020B0604020202020204" pitchFamily="34" charset="0"/>
                <a:cs typeface="Arial" panose="020B0604020202020204" pitchFamily="34" charset="0"/>
              </a:rPr>
              <a:t>production</a:t>
            </a:r>
          </a:p>
          <a:p>
            <a:pPr marL="182880" lvl="1"/>
            <a:endParaRPr lang="en-US" sz="1500" b="1" dirty="0" smtClean="0">
              <a:latin typeface="Arial" panose="020B0604020202020204" pitchFamily="34" charset="0"/>
              <a:cs typeface="Arial" panose="020B0604020202020204" pitchFamily="34" charset="0"/>
            </a:endParaRPr>
          </a:p>
          <a:p>
            <a:pPr marL="182880" lvl="1"/>
            <a:r>
              <a:rPr lang="en-US" sz="1500" b="1" dirty="0" smtClean="0">
                <a:solidFill>
                  <a:srgbClr val="002060"/>
                </a:solidFill>
                <a:latin typeface="Arial" panose="020B0604020202020204" pitchFamily="34" charset="0"/>
                <a:cs typeface="Arial" panose="020B0604020202020204" pitchFamily="34" charset="0"/>
              </a:rPr>
              <a:t>Secondary </a:t>
            </a:r>
            <a:r>
              <a:rPr lang="en-US" sz="1500" b="1" dirty="0">
                <a:solidFill>
                  <a:srgbClr val="002060"/>
                </a:solidFill>
                <a:latin typeface="Arial" panose="020B0604020202020204" pitchFamily="34" charset="0"/>
                <a:cs typeface="Arial" panose="020B0604020202020204" pitchFamily="34" charset="0"/>
              </a:rPr>
              <a:t>processing: </a:t>
            </a:r>
            <a:r>
              <a:rPr lang="en-US" sz="1500" dirty="0">
                <a:latin typeface="Arial" panose="020B0604020202020204" pitchFamily="34" charset="0"/>
                <a:cs typeface="Arial" panose="020B0604020202020204" pitchFamily="34" charset="0"/>
              </a:rPr>
              <a:t>$40 loan to RG Brands in Kazakhstan for UHT milk and fruit juice production  </a:t>
            </a:r>
            <a:endParaRPr lang="en-US" sz="1500" dirty="0" smtClean="0">
              <a:latin typeface="Arial" panose="020B0604020202020204" pitchFamily="34" charset="0"/>
              <a:cs typeface="Arial" panose="020B0604020202020204" pitchFamily="34" charset="0"/>
            </a:endParaRPr>
          </a:p>
          <a:p>
            <a:pPr marL="182880" lvl="1"/>
            <a:endParaRPr lang="en-US" sz="1500" dirty="0">
              <a:latin typeface="Arial" panose="020B0604020202020204" pitchFamily="34" charset="0"/>
              <a:cs typeface="Arial" panose="020B0604020202020204" pitchFamily="34" charset="0"/>
            </a:endParaRPr>
          </a:p>
          <a:p>
            <a:pPr marL="182880" lvl="1"/>
            <a:r>
              <a:rPr lang="en-US" sz="1500" b="1" dirty="0">
                <a:solidFill>
                  <a:srgbClr val="002060"/>
                </a:solidFill>
                <a:latin typeface="Arial" panose="020B0604020202020204" pitchFamily="34" charset="0"/>
                <a:cs typeface="Arial" panose="020B0604020202020204" pitchFamily="34" charset="0"/>
              </a:rPr>
              <a:t>Cold storage in port: </a:t>
            </a:r>
            <a:r>
              <a:rPr lang="en-US" sz="1500" dirty="0">
                <a:latin typeface="Arial" panose="020B0604020202020204" pitchFamily="34" charset="0"/>
                <a:cs typeface="Arial" panose="020B0604020202020204" pitchFamily="34" charset="0"/>
              </a:rPr>
              <a:t>$25m loan to Tianjin Logistics in PRC for storage of </a:t>
            </a:r>
            <a:r>
              <a:rPr lang="en-US" sz="1500" dirty="0" smtClean="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imported and exported of fresh food </a:t>
            </a:r>
            <a:r>
              <a:rPr lang="en-US" sz="1500" dirty="0" smtClean="0">
                <a:latin typeface="Arial" panose="020B0604020202020204" pitchFamily="34" charset="0"/>
                <a:cs typeface="Arial" panose="020B0604020202020204" pitchFamily="34" charset="0"/>
              </a:rPr>
              <a:t>products</a:t>
            </a:r>
            <a:endParaRPr lang="en-US" sz="1500" dirty="0"/>
          </a:p>
        </p:txBody>
      </p:sp>
    </p:spTree>
    <p:extLst>
      <p:ext uri="{BB962C8B-B14F-4D97-AF65-F5344CB8AC3E}">
        <p14:creationId xmlns:p14="http://schemas.microsoft.com/office/powerpoint/2010/main" xmlns="" val="3576376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3A1D03"/>
                </a:solidFill>
                <a:latin typeface="Times New Roman" pitchFamily="18" charset="0"/>
                <a:cs typeface="Times New Roman" pitchFamily="18" charset="0"/>
              </a:rPr>
              <a:t>Outline </a:t>
            </a:r>
            <a:endParaRPr lang="en-US" dirty="0">
              <a:solidFill>
                <a:srgbClr val="3A1D03"/>
              </a:solidFill>
            </a:endParaRPr>
          </a:p>
        </p:txBody>
      </p:sp>
      <p:sp>
        <p:nvSpPr>
          <p:cNvPr id="3" name="Content Placeholder 2"/>
          <p:cNvSpPr>
            <a:spLocks noGrp="1"/>
          </p:cNvSpPr>
          <p:nvPr>
            <p:ph idx="1"/>
          </p:nvPr>
        </p:nvSpPr>
        <p:spPr>
          <a:xfrm>
            <a:off x="457200" y="1143000"/>
            <a:ext cx="8229600" cy="4754563"/>
          </a:xfrm>
        </p:spPr>
        <p:txBody>
          <a:bodyPr>
            <a:normAutofit fontScale="85000" lnSpcReduction="20000"/>
          </a:bodyPr>
          <a:lstStyle/>
          <a:p>
            <a:r>
              <a:rPr lang="en-US" sz="4200" b="1" i="1" spc="-300" dirty="0" smtClean="0">
                <a:solidFill>
                  <a:srgbClr val="3A1D03"/>
                </a:solidFill>
                <a:latin typeface="Times New Roman" pitchFamily="18" charset="0"/>
                <a:cs typeface="Times New Roman" pitchFamily="18" charset="0"/>
              </a:rPr>
              <a:t>Food security challenges</a:t>
            </a:r>
          </a:p>
          <a:p>
            <a:r>
              <a:rPr lang="en-US" sz="4200" b="1" i="1" spc="-300" dirty="0">
                <a:solidFill>
                  <a:srgbClr val="3A1D03"/>
                </a:solidFill>
                <a:latin typeface="Times New Roman" panose="02020603050405020304" pitchFamily="18" charset="0"/>
                <a:cs typeface="Times New Roman" pitchFamily="18" charset="0"/>
              </a:rPr>
              <a:t>Paradigm shift </a:t>
            </a:r>
            <a:r>
              <a:rPr lang="en-US" sz="4200" b="1" i="1" dirty="0">
                <a:solidFill>
                  <a:srgbClr val="3A1D03"/>
                </a:solidFill>
                <a:latin typeface="Times New Roman" panose="02020603050405020304" pitchFamily="18" charset="0"/>
                <a:cs typeface="Times New Roman" panose="02020603050405020304" pitchFamily="18" charset="0"/>
              </a:rPr>
              <a:t>:</a:t>
            </a:r>
            <a:r>
              <a:rPr lang="en-US" sz="4200" dirty="0">
                <a:solidFill>
                  <a:srgbClr val="3A1D03"/>
                </a:solidFill>
                <a:latin typeface="Times New Roman" panose="02020603050405020304" pitchFamily="18" charset="0"/>
                <a:cs typeface="Times New Roman" panose="02020603050405020304" pitchFamily="18" charset="0"/>
              </a:rPr>
              <a:t> </a:t>
            </a:r>
            <a:r>
              <a:rPr lang="en-US" sz="3300" spc="-150" dirty="0">
                <a:solidFill>
                  <a:srgbClr val="3A1D03"/>
                </a:solidFill>
                <a:latin typeface="Arial" pitchFamily="34" charset="0"/>
                <a:cs typeface="Arial" pitchFamily="34" charset="0"/>
              </a:rPr>
              <a:t>new corporate sourcing strategies in a resource-scarce world</a:t>
            </a:r>
          </a:p>
          <a:p>
            <a:r>
              <a:rPr lang="en-US" sz="4200" b="1" i="1" spc="-300" dirty="0" smtClean="0">
                <a:solidFill>
                  <a:srgbClr val="3A1D03"/>
                </a:solidFill>
                <a:latin typeface="Times New Roman" panose="02020603050405020304" pitchFamily="18" charset="0"/>
                <a:cs typeface="Times New Roman" pitchFamily="18" charset="0"/>
              </a:rPr>
              <a:t>Aggregation and financing for small–scale farmers</a:t>
            </a:r>
            <a:r>
              <a:rPr lang="en-US" sz="4200" b="1" i="1" dirty="0" smtClean="0">
                <a:solidFill>
                  <a:srgbClr val="3A1D03"/>
                </a:solidFill>
                <a:latin typeface="Times New Roman" panose="02020603050405020304" pitchFamily="18" charset="0"/>
                <a:cs typeface="Times New Roman" panose="02020603050405020304" pitchFamily="18" charset="0"/>
              </a:rPr>
              <a:t>:</a:t>
            </a:r>
            <a:r>
              <a:rPr lang="en-US" sz="4200" dirty="0" smtClean="0">
                <a:solidFill>
                  <a:srgbClr val="3A1D03"/>
                </a:solidFill>
                <a:latin typeface="Times New Roman" panose="02020603050405020304" pitchFamily="18" charset="0"/>
                <a:cs typeface="Times New Roman" panose="02020603050405020304" pitchFamily="18" charset="0"/>
              </a:rPr>
              <a:t> </a:t>
            </a:r>
            <a:r>
              <a:rPr lang="en-US" sz="3300" spc="-150" dirty="0" smtClean="0">
                <a:solidFill>
                  <a:srgbClr val="3A1D03"/>
                </a:solidFill>
                <a:latin typeface="Arial" pitchFamily="34" charset="0"/>
                <a:cs typeface="Arial" pitchFamily="34" charset="0"/>
              </a:rPr>
              <a:t>significant  for </a:t>
            </a:r>
            <a:r>
              <a:rPr lang="en-US" sz="3300" spc="-150" dirty="0">
                <a:solidFill>
                  <a:srgbClr val="3A1D03"/>
                </a:solidFill>
                <a:latin typeface="Arial" pitchFamily="34" charset="0"/>
                <a:cs typeface="Arial" pitchFamily="34" charset="0"/>
              </a:rPr>
              <a:t>both corporate </a:t>
            </a:r>
            <a:r>
              <a:rPr lang="en-US" sz="3300" spc="-150" dirty="0" smtClean="0">
                <a:solidFill>
                  <a:srgbClr val="3A1D03"/>
                </a:solidFill>
                <a:latin typeface="Arial" pitchFamily="34" charset="0"/>
                <a:cs typeface="Arial" pitchFamily="34" charset="0"/>
              </a:rPr>
              <a:t>sourcing strategies and food security over long term</a:t>
            </a:r>
          </a:p>
          <a:p>
            <a:r>
              <a:rPr lang="en-US" sz="4200" b="1" i="1" spc="-300" dirty="0" smtClean="0">
                <a:solidFill>
                  <a:srgbClr val="3A1D03"/>
                </a:solidFill>
                <a:latin typeface="Times New Roman" panose="02020603050405020304" pitchFamily="18" charset="0"/>
                <a:cs typeface="Times New Roman" pitchFamily="18" charset="0"/>
              </a:rPr>
              <a:t>Game changers</a:t>
            </a:r>
            <a:r>
              <a:rPr lang="en-US" sz="4200" b="1" i="1" dirty="0" smtClean="0">
                <a:solidFill>
                  <a:srgbClr val="3A1D03"/>
                </a:solidFill>
                <a:latin typeface="Times New Roman" panose="02020603050405020304" pitchFamily="18" charset="0"/>
                <a:cs typeface="Times New Roman" panose="02020603050405020304" pitchFamily="18" charset="0"/>
              </a:rPr>
              <a:t>:</a:t>
            </a:r>
            <a:r>
              <a:rPr lang="en-US" sz="4200" dirty="0" smtClean="0">
                <a:solidFill>
                  <a:srgbClr val="3A1D03"/>
                </a:solidFill>
                <a:latin typeface="Times New Roman" panose="02020603050405020304" pitchFamily="18" charset="0"/>
                <a:cs typeface="Times New Roman" panose="02020603050405020304" pitchFamily="18" charset="0"/>
              </a:rPr>
              <a:t> </a:t>
            </a:r>
            <a:r>
              <a:rPr lang="en-US" sz="3000" dirty="0" smtClean="0">
                <a:solidFill>
                  <a:srgbClr val="3A1D03"/>
                </a:solidFill>
                <a:latin typeface="Arial" pitchFamily="34" charset="0"/>
                <a:cs typeface="Arial" pitchFamily="34" charset="0"/>
              </a:rPr>
              <a:t>PPP provides fresh opportunities for aggregation and value chain financing</a:t>
            </a:r>
          </a:p>
          <a:p>
            <a:r>
              <a:rPr lang="en-US" sz="4200" b="1" i="1" spc="-300" dirty="0" smtClean="0">
                <a:solidFill>
                  <a:srgbClr val="3A1D03"/>
                </a:solidFill>
                <a:latin typeface="Times New Roman" pitchFamily="18" charset="0"/>
                <a:cs typeface="Times New Roman" pitchFamily="18" charset="0"/>
              </a:rPr>
              <a:t>Role of public sector </a:t>
            </a:r>
          </a:p>
          <a:p>
            <a:r>
              <a:rPr lang="en-US" sz="4200" b="1" i="1" spc="-300" dirty="0" smtClean="0">
                <a:solidFill>
                  <a:srgbClr val="3A1D03"/>
                </a:solidFill>
                <a:latin typeface="Times New Roman" pitchFamily="18" charset="0"/>
                <a:cs typeface="Times New Roman" pitchFamily="18" charset="0"/>
              </a:rPr>
              <a:t>What  ADB does </a:t>
            </a:r>
            <a:endParaRPr lang="en-US" sz="4200" dirty="0" smtClean="0">
              <a:solidFill>
                <a:srgbClr val="3A1D03"/>
              </a:solidFill>
              <a:latin typeface="Times New Roman" pitchFamily="18" charset="0"/>
              <a:cs typeface="Times New Roman" pitchFamily="18" charset="0"/>
            </a:endParaRPr>
          </a:p>
          <a:p>
            <a:endParaRPr lang="en-US" dirty="0" smtClean="0">
              <a:solidFill>
                <a:srgbClr val="3A1D03"/>
              </a:solidFill>
              <a:latin typeface="Times New Roman" pitchFamily="18" charset="0"/>
              <a:cs typeface="Times New Roman" pitchFamily="18" charset="0"/>
            </a:endParaRPr>
          </a:p>
          <a:p>
            <a:endParaRPr lang="en-US" dirty="0">
              <a:solidFill>
                <a:srgbClr val="3A1D03"/>
              </a:solidFill>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900" b="1" i="1" spc="-300" dirty="0" smtClean="0">
                <a:solidFill>
                  <a:srgbClr val="3A1D03"/>
                </a:solidFill>
                <a:latin typeface="Times New Roman" pitchFamily="18" charset="0"/>
                <a:cs typeface="Times New Roman" pitchFamily="18" charset="0"/>
              </a:rPr>
              <a:t>Food Security Challenge (supply scale)</a:t>
            </a:r>
            <a:endParaRPr lang="en-US" sz="3600" spc="-150" dirty="0">
              <a:solidFill>
                <a:srgbClr val="3A1D03"/>
              </a:solidFill>
            </a:endParaRPr>
          </a:p>
        </p:txBody>
      </p:sp>
      <p:sp>
        <p:nvSpPr>
          <p:cNvPr id="3" name="Content Placeholder 2"/>
          <p:cNvSpPr>
            <a:spLocks noGrp="1"/>
          </p:cNvSpPr>
          <p:nvPr>
            <p:ph sz="half" idx="1"/>
          </p:nvPr>
        </p:nvSpPr>
        <p:spPr/>
        <p:txBody>
          <a:bodyPr>
            <a:normAutofit/>
          </a:bodyPr>
          <a:lstStyle/>
          <a:p>
            <a:pPr marL="457200" lvl="1" indent="0">
              <a:buNone/>
            </a:pPr>
            <a:endParaRPr lang="en-US" dirty="0" smtClean="0"/>
          </a:p>
          <a:p>
            <a:pPr marL="457200" lvl="1" indent="0">
              <a:buNone/>
            </a:pPr>
            <a:endParaRPr lang="en-US" dirty="0" smtClean="0"/>
          </a:p>
          <a:p>
            <a:pPr lvl="1"/>
            <a:endParaRPr lang="en-US" dirty="0"/>
          </a:p>
        </p:txBody>
      </p:sp>
      <p:pic>
        <p:nvPicPr>
          <p:cNvPr id="6" name="Content Placeholder 5"/>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a:off x="381000" y="1347216"/>
            <a:ext cx="4255008" cy="4082796"/>
          </a:xfr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43400" y="1295400"/>
            <a:ext cx="4800600" cy="4331208"/>
          </a:xfrm>
          <a:prstGeom prst="rect">
            <a:avLst/>
          </a:prstGeom>
        </p:spPr>
      </p:pic>
    </p:spTree>
    <p:extLst>
      <p:ext uri="{BB962C8B-B14F-4D97-AF65-F5344CB8AC3E}">
        <p14:creationId xmlns:p14="http://schemas.microsoft.com/office/powerpoint/2010/main" xmlns="" val="4191083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900" b="1" i="1" spc="-300" dirty="0" smtClean="0">
                <a:solidFill>
                  <a:srgbClr val="3A1D03"/>
                </a:solidFill>
                <a:latin typeface="Times New Roman" pitchFamily="18" charset="0"/>
                <a:cs typeface="Times New Roman" pitchFamily="18" charset="0"/>
              </a:rPr>
              <a:t>Food Security Challenge (distribution)</a:t>
            </a:r>
            <a:endParaRPr lang="en-US" sz="3600" spc="-150" dirty="0">
              <a:solidFill>
                <a:srgbClr val="3A1D03"/>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7200" y="1219200"/>
            <a:ext cx="8153400" cy="4407408"/>
          </a:xfrm>
          <a:prstGeom prst="rect">
            <a:avLst/>
          </a:prstGeom>
        </p:spPr>
      </p:pic>
    </p:spTree>
    <p:extLst>
      <p:ext uri="{BB962C8B-B14F-4D97-AF65-F5344CB8AC3E}">
        <p14:creationId xmlns:p14="http://schemas.microsoft.com/office/powerpoint/2010/main" xmlns="" val="126913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normAutofit/>
          </a:bodyPr>
          <a:lstStyle/>
          <a:p>
            <a:pPr algn="l"/>
            <a:r>
              <a:rPr lang="en-US" b="1" i="1" spc="-300" dirty="0" smtClean="0">
                <a:solidFill>
                  <a:srgbClr val="3A1D03"/>
                </a:solidFill>
                <a:latin typeface="Times New Roman" pitchFamily="18" charset="0"/>
                <a:cs typeface="Times New Roman" pitchFamily="18" charset="0"/>
              </a:rPr>
              <a:t>Share of GDP per sector</a:t>
            </a:r>
            <a:endParaRPr lang="en-US" sz="3200" spc="-150" dirty="0">
              <a:solidFill>
                <a:srgbClr val="3A1D03"/>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graphicFrame>
        <p:nvGraphicFramePr>
          <p:cNvPr id="11" name="Gráfico 10"/>
          <p:cNvGraphicFramePr/>
          <p:nvPr/>
        </p:nvGraphicFramePr>
        <p:xfrm>
          <a:off x="614362" y="4500570"/>
          <a:ext cx="7915275" cy="21240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áfico 12"/>
          <p:cNvGraphicFramePr/>
          <p:nvPr/>
        </p:nvGraphicFramePr>
        <p:xfrm>
          <a:off x="614363" y="2000240"/>
          <a:ext cx="7915274" cy="22955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3721748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normAutofit/>
          </a:bodyPr>
          <a:lstStyle/>
          <a:p>
            <a:pPr algn="l"/>
            <a:r>
              <a:rPr lang="en-US" b="1" i="1" spc="-300" dirty="0" smtClean="0">
                <a:solidFill>
                  <a:srgbClr val="3A1D03"/>
                </a:solidFill>
                <a:latin typeface="Times New Roman" pitchFamily="18" charset="0"/>
                <a:cs typeface="Times New Roman" pitchFamily="18" charset="0"/>
              </a:rPr>
              <a:t>Share of employment  per sector</a:t>
            </a:r>
            <a:endParaRPr lang="en-US" sz="3200" spc="-150" dirty="0">
              <a:solidFill>
                <a:srgbClr val="3A1D03"/>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graphicFrame>
        <p:nvGraphicFramePr>
          <p:cNvPr id="6" name="Gráfico 5"/>
          <p:cNvGraphicFramePr/>
          <p:nvPr/>
        </p:nvGraphicFramePr>
        <p:xfrm>
          <a:off x="614363" y="1928802"/>
          <a:ext cx="7915274" cy="2295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p:nvPr/>
        </p:nvGraphicFramePr>
        <p:xfrm>
          <a:off x="614362" y="4500570"/>
          <a:ext cx="7915275" cy="21240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721748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normAutofit fontScale="90000"/>
          </a:bodyPr>
          <a:lstStyle/>
          <a:p>
            <a:pPr algn="l"/>
            <a:r>
              <a:rPr lang="en-US" b="1" i="1" spc="-300" dirty="0" smtClean="0">
                <a:solidFill>
                  <a:srgbClr val="3A1D03"/>
                </a:solidFill>
                <a:latin typeface="Times New Roman" pitchFamily="18" charset="0"/>
                <a:cs typeface="Times New Roman" pitchFamily="18" charset="0"/>
              </a:rPr>
              <a:t>Paradigm Shift</a:t>
            </a:r>
            <a:r>
              <a:rPr lang="en-US" sz="3200" b="1" i="1" dirty="0" smtClean="0">
                <a:solidFill>
                  <a:srgbClr val="3A1D03"/>
                </a:solidFill>
                <a:latin typeface="Times New Roman" pitchFamily="18" charset="0"/>
                <a:cs typeface="Times New Roman" pitchFamily="18" charset="0"/>
              </a:rPr>
              <a:t>: G</a:t>
            </a:r>
            <a:r>
              <a:rPr lang="en-US" sz="3200" b="1" i="1" spc="-150" dirty="0" smtClean="0">
                <a:solidFill>
                  <a:srgbClr val="3A1D03"/>
                </a:solidFill>
                <a:latin typeface="Times New Roman" pitchFamily="18" charset="0"/>
                <a:cs typeface="Times New Roman" pitchFamily="18" charset="0"/>
              </a:rPr>
              <a:t>rowing demand prospect and supply sustainability concerns are realigning global sourcing strategies.</a:t>
            </a:r>
            <a:endParaRPr lang="en-US" sz="3200" spc="-150" dirty="0">
              <a:solidFill>
                <a:srgbClr val="3A1D03"/>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57200" y="2133599"/>
            <a:ext cx="8229600" cy="3563965"/>
          </a:xfr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sp>
        <p:nvSpPr>
          <p:cNvPr id="6" name="TextBox 5"/>
          <p:cNvSpPr txBox="1"/>
          <p:nvPr/>
        </p:nvSpPr>
        <p:spPr>
          <a:xfrm>
            <a:off x="685800" y="5364998"/>
            <a:ext cx="7239000" cy="307777"/>
          </a:xfrm>
          <a:prstGeom prst="rect">
            <a:avLst/>
          </a:prstGeom>
          <a:noFill/>
        </p:spPr>
        <p:txBody>
          <a:bodyPr wrap="square" rtlCol="0">
            <a:spAutoFit/>
          </a:bodyPr>
          <a:lstStyle/>
          <a:p>
            <a:r>
              <a:rPr lang="en-US" sz="1400" dirty="0" smtClean="0"/>
              <a:t>Source: FAO ( 2012) </a:t>
            </a:r>
            <a:r>
              <a:rPr lang="en-US" sz="1400" i="1" dirty="0" smtClean="0"/>
              <a:t>the State of the World’s Land and Water Resources for Food and Agriculture</a:t>
            </a:r>
            <a:endParaRPr lang="en-US" sz="1400" i="1" dirty="0"/>
          </a:p>
        </p:txBody>
      </p:sp>
    </p:spTree>
    <p:extLst>
      <p:ext uri="{BB962C8B-B14F-4D97-AF65-F5344CB8AC3E}">
        <p14:creationId xmlns:p14="http://schemas.microsoft.com/office/powerpoint/2010/main" xmlns="" val="3721748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292" y="838201"/>
            <a:ext cx="8788400" cy="1752600"/>
          </a:xfrm>
        </p:spPr>
        <p:txBody>
          <a:bodyPr>
            <a:normAutofit fontScale="90000"/>
          </a:bodyPr>
          <a:lstStyle/>
          <a:p>
            <a:pPr algn="l"/>
            <a:r>
              <a:rPr lang="en-US" sz="4900" b="1" i="1" spc="-300" dirty="0" smtClean="0">
                <a:solidFill>
                  <a:srgbClr val="3A1D03"/>
                </a:solidFill>
                <a:latin typeface="Times New Roman" pitchFamily="18" charset="0"/>
                <a:cs typeface="Times New Roman" pitchFamily="18" charset="0"/>
              </a:rPr>
              <a:t>Aggregation &amp; financing</a:t>
            </a:r>
            <a:r>
              <a:rPr lang="en-US" b="1" i="1" spc="-300" dirty="0" smtClean="0">
                <a:solidFill>
                  <a:srgbClr val="3A1D03"/>
                </a:solidFill>
                <a:latin typeface="Times New Roman" pitchFamily="18" charset="0"/>
                <a:cs typeface="Times New Roman" pitchFamily="18" charset="0"/>
              </a:rPr>
              <a:t>: </a:t>
            </a:r>
            <a:r>
              <a:rPr lang="en-US" altLang="ja-JP" sz="4000" b="1" i="1" spc="-300" dirty="0" smtClean="0">
                <a:solidFill>
                  <a:srgbClr val="3A1D03"/>
                </a:solidFill>
                <a:latin typeface="Times New Roman" pitchFamily="18" charset="0"/>
                <a:cs typeface="Times New Roman" pitchFamily="18" charset="0"/>
              </a:rPr>
              <a:t>areas where corporate sourcing strategies meet  public interest for </a:t>
            </a:r>
            <a:r>
              <a:rPr lang="en-US" sz="4000" b="1" i="1" spc="-300" dirty="0" smtClean="0">
                <a:solidFill>
                  <a:srgbClr val="3A1D03"/>
                </a:solidFill>
                <a:latin typeface="Times New Roman" pitchFamily="18" charset="0"/>
                <a:cs typeface="Times New Roman" pitchFamily="18" charset="0"/>
              </a:rPr>
              <a:t>food security</a:t>
            </a:r>
            <a:endParaRPr lang="en-US" sz="4000" spc="-150" dirty="0">
              <a:solidFill>
                <a:srgbClr val="3A1D03"/>
              </a:solidFill>
            </a:endParaRPr>
          </a:p>
        </p:txBody>
      </p:sp>
      <p:sp>
        <p:nvSpPr>
          <p:cNvPr id="3" name="Content Placeholder 2"/>
          <p:cNvSpPr>
            <a:spLocks noGrp="1"/>
          </p:cNvSpPr>
          <p:nvPr>
            <p:ph idx="1"/>
          </p:nvPr>
        </p:nvSpPr>
        <p:spPr>
          <a:xfrm>
            <a:off x="457200" y="2057400"/>
            <a:ext cx="8229600" cy="1143000"/>
          </a:xfrm>
        </p:spPr>
        <p:txBody>
          <a:bodyPr>
            <a:normAutofit/>
          </a:bodyPr>
          <a:lstStyle/>
          <a:p>
            <a:pPr algn="ctr"/>
            <a:endParaRPr lang="en-US" dirty="0" smtClean="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sp>
        <p:nvSpPr>
          <p:cNvPr id="9" name="TextBox 8"/>
          <p:cNvSpPr txBox="1"/>
          <p:nvPr/>
        </p:nvSpPr>
        <p:spPr>
          <a:xfrm>
            <a:off x="457200" y="2819400"/>
            <a:ext cx="2133600" cy="1938992"/>
          </a:xfrm>
          <a:prstGeom prst="rect">
            <a:avLst/>
          </a:prstGeom>
          <a:pattFill prst="pct90">
            <a:fgClr>
              <a:schemeClr val="accent3">
                <a:lumMod val="40000"/>
                <a:lumOff val="60000"/>
              </a:schemeClr>
            </a:fgClr>
            <a:bgClr>
              <a:schemeClr val="bg1"/>
            </a:bgClr>
          </a:pattFill>
        </p:spPr>
        <p:txBody>
          <a:bodyPr wrap="square" rtlCol="0">
            <a:spAutoFit/>
          </a:bodyPr>
          <a:lstStyle/>
          <a:p>
            <a:r>
              <a:rPr lang="en-US" sz="2400" dirty="0" smtClean="0">
                <a:latin typeface="Arial" pitchFamily="34" charset="0"/>
                <a:cs typeface="Arial" pitchFamily="34" charset="0"/>
              </a:rPr>
              <a:t>Sustainable and reliable corporate sourcing models</a:t>
            </a:r>
            <a:endParaRPr lang="en-US" sz="2400" dirty="0">
              <a:latin typeface="Arial" pitchFamily="34" charset="0"/>
              <a:cs typeface="Arial" pitchFamily="34" charset="0"/>
            </a:endParaRPr>
          </a:p>
        </p:txBody>
      </p:sp>
      <p:sp>
        <p:nvSpPr>
          <p:cNvPr id="11" name="TextBox 10"/>
          <p:cNvSpPr txBox="1"/>
          <p:nvPr/>
        </p:nvSpPr>
        <p:spPr>
          <a:xfrm>
            <a:off x="6248400" y="2819400"/>
            <a:ext cx="2247900" cy="1569660"/>
          </a:xfrm>
          <a:prstGeom prst="rect">
            <a:avLst/>
          </a:prstGeom>
          <a:pattFill prst="trellis">
            <a:fgClr>
              <a:srgbClr val="FFC000"/>
            </a:fgClr>
            <a:bgClr>
              <a:schemeClr val="bg1"/>
            </a:bgClr>
          </a:pattFill>
        </p:spPr>
        <p:txBody>
          <a:bodyPr wrap="square" rtlCol="0">
            <a:spAutoFit/>
          </a:bodyPr>
          <a:lstStyle/>
          <a:p>
            <a:r>
              <a:rPr lang="en-US" sz="2400" dirty="0" smtClean="0">
                <a:latin typeface="Arial" pitchFamily="34" charset="0"/>
                <a:cs typeface="Arial" pitchFamily="34" charset="0"/>
              </a:rPr>
              <a:t>Improvements </a:t>
            </a:r>
            <a:r>
              <a:rPr lang="en-US" sz="2400" dirty="0">
                <a:latin typeface="Arial" pitchFamily="34" charset="0"/>
                <a:cs typeface="Arial" pitchFamily="34" charset="0"/>
              </a:rPr>
              <a:t>in regional and household food </a:t>
            </a:r>
            <a:r>
              <a:rPr lang="en-US" sz="2400" dirty="0" smtClean="0">
                <a:latin typeface="Arial" pitchFamily="34" charset="0"/>
                <a:cs typeface="Arial" pitchFamily="34" charset="0"/>
              </a:rPr>
              <a:t>security</a:t>
            </a:r>
            <a:endParaRPr lang="en-US" sz="2400" dirty="0">
              <a:latin typeface="Arial" pitchFamily="34" charset="0"/>
              <a:cs typeface="Arial" pitchFamily="34" charset="0"/>
            </a:endParaRPr>
          </a:p>
        </p:txBody>
      </p:sp>
      <p:sp>
        <p:nvSpPr>
          <p:cNvPr id="16" name="Left-Right Arrow Callout 15"/>
          <p:cNvSpPr/>
          <p:nvPr/>
        </p:nvSpPr>
        <p:spPr>
          <a:xfrm>
            <a:off x="2819400" y="2957394"/>
            <a:ext cx="3276600" cy="2170330"/>
          </a:xfrm>
          <a:prstGeom prst="leftRigh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itchFamily="34" charset="0"/>
                <a:cs typeface="Arial" pitchFamily="34" charset="0"/>
              </a:rPr>
              <a:t>Enhanced Aggregation and Financing</a:t>
            </a:r>
            <a:endParaRPr lang="en-US"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6024251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9144000" cy="1143000"/>
          </a:xfrm>
        </p:spPr>
        <p:txBody>
          <a:bodyPr>
            <a:normAutofit fontScale="90000"/>
          </a:bodyPr>
          <a:lstStyle/>
          <a:p>
            <a:pPr algn="l"/>
            <a:r>
              <a:rPr lang="en-US" sz="4900" b="1" i="1" spc="-300" dirty="0" smtClean="0">
                <a:solidFill>
                  <a:srgbClr val="3A1D03"/>
                </a:solidFill>
                <a:latin typeface="Times New Roman" pitchFamily="18" charset="0"/>
                <a:cs typeface="Times New Roman" pitchFamily="18" charset="0"/>
              </a:rPr>
              <a:t>Game Changers: </a:t>
            </a:r>
            <a:r>
              <a:rPr lang="en-US" sz="3100" b="1" i="1" spc="-300" dirty="0" smtClean="0">
                <a:solidFill>
                  <a:srgbClr val="3A1D03"/>
                </a:solidFill>
                <a:latin typeface="Times New Roman" pitchFamily="18" charset="0"/>
                <a:cs typeface="Times New Roman" pitchFamily="18" charset="0"/>
              </a:rPr>
              <a:t>emerging </a:t>
            </a:r>
            <a:r>
              <a:rPr lang="en-US" sz="3100" b="1" i="1" spc="-300" dirty="0">
                <a:solidFill>
                  <a:srgbClr val="3A1D03"/>
                </a:solidFill>
                <a:latin typeface="Times New Roman" pitchFamily="18" charset="0"/>
                <a:cs typeface="Times New Roman" pitchFamily="18" charset="0"/>
              </a:rPr>
              <a:t>Public-Private </a:t>
            </a:r>
            <a:r>
              <a:rPr lang="en-US" sz="3100" b="1" i="1" spc="-300" dirty="0" smtClean="0">
                <a:solidFill>
                  <a:srgbClr val="3A1D03"/>
                </a:solidFill>
                <a:latin typeface="Times New Roman" pitchFamily="18" charset="0"/>
                <a:cs typeface="Times New Roman" pitchFamily="18" charset="0"/>
              </a:rPr>
              <a:t>Partnership for agricultural commodities </a:t>
            </a:r>
            <a:r>
              <a:rPr lang="en-US" sz="3200" b="1" i="1" spc="-300" dirty="0" smtClean="0">
                <a:solidFill>
                  <a:srgbClr val="3A1D03"/>
                </a:solidFill>
                <a:latin typeface="Times New Roman" pitchFamily="18" charset="0"/>
                <a:cs typeface="Times New Roman" pitchFamily="18" charset="0"/>
              </a:rPr>
              <a:t>= </a:t>
            </a:r>
            <a:r>
              <a:rPr lang="en-US" sz="3200" b="1" i="1" spc="-300" dirty="0">
                <a:solidFill>
                  <a:srgbClr val="3A1D03"/>
                </a:solidFill>
                <a:latin typeface="Times New Roman" pitchFamily="18" charset="0"/>
                <a:cs typeface="Times New Roman" pitchFamily="18" charset="0"/>
              </a:rPr>
              <a:t>new financing and aggregation </a:t>
            </a:r>
            <a:r>
              <a:rPr lang="en-US" sz="3200" b="1" i="1" spc="-300" dirty="0" smtClean="0">
                <a:solidFill>
                  <a:srgbClr val="3A1D03"/>
                </a:solidFill>
                <a:latin typeface="Times New Roman" pitchFamily="18" charset="0"/>
                <a:cs typeface="Times New Roman" pitchFamily="18" charset="0"/>
              </a:rPr>
              <a:t>opportunities</a:t>
            </a:r>
            <a:endParaRPr lang="en-US" sz="3100" spc="-300" dirty="0">
              <a:solidFill>
                <a:srgbClr val="3A1D03"/>
              </a:solidFill>
            </a:endParaRPr>
          </a:p>
        </p:txBody>
      </p:sp>
      <p:sp>
        <p:nvSpPr>
          <p:cNvPr id="5" name="Text Placeholder 4"/>
          <p:cNvSpPr>
            <a:spLocks noGrp="1"/>
          </p:cNvSpPr>
          <p:nvPr>
            <p:ph type="body" idx="1"/>
          </p:nvPr>
        </p:nvSpPr>
        <p:spPr>
          <a:xfrm>
            <a:off x="1905000" y="1371600"/>
            <a:ext cx="2514600" cy="903288"/>
          </a:xfrm>
        </p:spPr>
        <p:txBody>
          <a:bodyPr>
            <a:normAutofit/>
          </a:bodyPr>
          <a:lstStyle/>
          <a:p>
            <a:pPr lvl="0"/>
            <a:r>
              <a:rPr lang="en-US" altLang="ja-JP" sz="1800" dirty="0" smtClean="0"/>
              <a:t>World Economic Forum  PPP initiatives</a:t>
            </a:r>
            <a:endParaRPr lang="ja-JP" altLang="ja-JP" sz="1800" dirty="0" smtClean="0"/>
          </a:p>
        </p:txBody>
      </p:sp>
      <p:sp>
        <p:nvSpPr>
          <p:cNvPr id="3" name="Content Placeholder 2"/>
          <p:cNvSpPr>
            <a:spLocks noGrp="1"/>
          </p:cNvSpPr>
          <p:nvPr>
            <p:ph sz="half" idx="2"/>
          </p:nvPr>
        </p:nvSpPr>
        <p:spPr>
          <a:xfrm>
            <a:off x="381000" y="2150000"/>
            <a:ext cx="4179888" cy="3951288"/>
          </a:xfrm>
        </p:spPr>
        <p:txBody>
          <a:bodyPr>
            <a:normAutofit fontScale="92500" lnSpcReduction="10000"/>
          </a:bodyPr>
          <a:lstStyle/>
          <a:p>
            <a:pPr marL="0" lvl="1" indent="0">
              <a:buNone/>
            </a:pPr>
            <a:endParaRPr lang="en-US" altLang="ja-JP" sz="1900" b="1" dirty="0" smtClean="0">
              <a:solidFill>
                <a:srgbClr val="0070C0"/>
              </a:solidFill>
              <a:latin typeface="Arial" pitchFamily="34" charset="0"/>
              <a:cs typeface="Arial" pitchFamily="34" charset="0"/>
            </a:endParaRPr>
          </a:p>
          <a:p>
            <a:pPr marL="0" lvl="1" indent="0">
              <a:buNone/>
            </a:pPr>
            <a:r>
              <a:rPr lang="en-US" altLang="ja-JP" sz="1800" b="1" dirty="0" smtClean="0">
                <a:solidFill>
                  <a:srgbClr val="0070C0"/>
                </a:solidFill>
                <a:latin typeface="Arial" pitchFamily="34" charset="0"/>
                <a:cs typeface="Arial" pitchFamily="34" charset="0"/>
              </a:rPr>
              <a:t>The PPP is transforming agriculture of some developing countries:</a:t>
            </a:r>
          </a:p>
          <a:p>
            <a:pPr marL="342900" lvl="1" indent="-342900">
              <a:buFont typeface="Arial" panose="020B0604020202020204" pitchFamily="34" charset="0"/>
              <a:buChar char="•"/>
            </a:pPr>
            <a:r>
              <a:rPr lang="en-US" altLang="ja-JP" sz="1700" dirty="0" smtClean="0">
                <a:latin typeface="Arial" pitchFamily="34" charset="0"/>
                <a:cs typeface="Arial" pitchFamily="34" charset="0"/>
              </a:rPr>
              <a:t>Public-private partnership for each commodity task force</a:t>
            </a:r>
          </a:p>
          <a:p>
            <a:pPr marL="342900" lvl="1" indent="-342900">
              <a:buFont typeface="Arial" panose="020B0604020202020204" pitchFamily="34" charset="0"/>
              <a:buChar char="•"/>
            </a:pPr>
            <a:endParaRPr lang="en-US" altLang="ja-JP" sz="1700" dirty="0" smtClean="0">
              <a:latin typeface="Arial" pitchFamily="34" charset="0"/>
              <a:cs typeface="Arial" pitchFamily="34" charset="0"/>
            </a:endParaRPr>
          </a:p>
          <a:p>
            <a:pPr marL="285750" lvl="1">
              <a:buFont typeface="Arial" panose="020B0604020202020204" pitchFamily="34" charset="0"/>
              <a:buChar char="•"/>
            </a:pPr>
            <a:r>
              <a:rPr lang="en-US" altLang="ja-JP" sz="1700" dirty="0" smtClean="0">
                <a:latin typeface="Arial" pitchFamily="34" charset="0"/>
                <a:cs typeface="Arial" pitchFamily="34" charset="0"/>
              </a:rPr>
              <a:t>End-to-end support to fill in financial, logistical and technical gaps to complete a viable business model for each commodity value chain</a:t>
            </a:r>
          </a:p>
          <a:p>
            <a:pPr marL="285750" lvl="1">
              <a:buFont typeface="Arial" panose="020B0604020202020204" pitchFamily="34" charset="0"/>
              <a:buChar char="•"/>
            </a:pPr>
            <a:endParaRPr lang="en-US" altLang="ja-JP" sz="1700" dirty="0" smtClean="0">
              <a:latin typeface="Arial" pitchFamily="34" charset="0"/>
              <a:cs typeface="Arial" pitchFamily="34" charset="0"/>
            </a:endParaRPr>
          </a:p>
          <a:p>
            <a:pPr marL="266700" lvl="1" indent="-266700">
              <a:buFont typeface="Arial" pitchFamily="34" charset="0"/>
              <a:buChar char="•"/>
            </a:pPr>
            <a:r>
              <a:rPr lang="en-US" altLang="ja-JP" sz="1700" b="1" dirty="0" smtClean="0">
                <a:latin typeface="Arial" pitchFamily="34" charset="0"/>
                <a:cs typeface="Arial" pitchFamily="34" charset="0"/>
              </a:rPr>
              <a:t>Viet Nam</a:t>
            </a:r>
            <a:r>
              <a:rPr lang="en-US" altLang="ja-JP" sz="1700" dirty="0" smtClean="0">
                <a:latin typeface="Arial" pitchFamily="34" charset="0"/>
                <a:cs typeface="Arial" pitchFamily="34" charset="0"/>
              </a:rPr>
              <a:t> </a:t>
            </a:r>
            <a:r>
              <a:rPr lang="en-US" altLang="ja-JP" sz="1700" i="1" dirty="0" smtClean="0">
                <a:latin typeface="Arial" pitchFamily="34" charset="0"/>
                <a:cs typeface="Arial" pitchFamily="34" charset="0"/>
              </a:rPr>
              <a:t>Public and Private Task Force for Sustainable Agriculture : </a:t>
            </a:r>
            <a:r>
              <a:rPr lang="en-US" altLang="ja-JP" sz="1700" b="1" dirty="0" smtClean="0">
                <a:latin typeface="Arial" pitchFamily="34" charset="0"/>
                <a:cs typeface="Arial" pitchFamily="34" charset="0"/>
                <a:hlinkClick r:id="rId4"/>
              </a:rPr>
              <a:t>Indonesia</a:t>
            </a:r>
            <a:r>
              <a:rPr lang="en-US" altLang="ja-JP" sz="1700" dirty="0" smtClean="0">
                <a:latin typeface="Arial" pitchFamily="34" charset="0"/>
                <a:cs typeface="Arial" pitchFamily="34" charset="0"/>
              </a:rPr>
              <a:t> </a:t>
            </a:r>
            <a:r>
              <a:rPr lang="en-US" altLang="ja-JP" sz="1700" i="1" dirty="0" smtClean="0">
                <a:latin typeface="Arial" pitchFamily="34" charset="0"/>
                <a:cs typeface="Arial" pitchFamily="34" charset="0"/>
              </a:rPr>
              <a:t>PISAgro</a:t>
            </a:r>
            <a:r>
              <a:rPr lang="en-US" altLang="ja-JP" sz="1700" dirty="0" smtClean="0">
                <a:latin typeface="Arial" pitchFamily="34" charset="0"/>
                <a:cs typeface="Arial" pitchFamily="34" charset="0"/>
              </a:rPr>
              <a:t>; and </a:t>
            </a:r>
            <a:r>
              <a:rPr lang="en-US" altLang="ja-JP" sz="1700" b="1" u="sng" dirty="0" smtClean="0">
                <a:latin typeface="Arial" pitchFamily="34" charset="0"/>
                <a:cs typeface="Arial" pitchFamily="34" charset="0"/>
                <a:hlinkClick r:id="rId5"/>
              </a:rPr>
              <a:t>Maharashtra state in India</a:t>
            </a:r>
            <a:endParaRPr lang="ja-JP" altLang="ja-JP" sz="1700" b="1" dirty="0"/>
          </a:p>
        </p:txBody>
      </p:sp>
      <p:sp>
        <p:nvSpPr>
          <p:cNvPr id="6" name="Text Placeholder 5"/>
          <p:cNvSpPr>
            <a:spLocks noGrp="1"/>
          </p:cNvSpPr>
          <p:nvPr>
            <p:ph type="body" sz="quarter" idx="3"/>
          </p:nvPr>
        </p:nvSpPr>
        <p:spPr>
          <a:xfrm>
            <a:off x="6356096" y="1522684"/>
            <a:ext cx="2057400" cy="674687"/>
          </a:xfrm>
        </p:spPr>
        <p:txBody>
          <a:bodyPr>
            <a:noAutofit/>
          </a:bodyPr>
          <a:lstStyle/>
          <a:p>
            <a:r>
              <a:rPr lang="en-US" altLang="ja-JP" sz="1800" dirty="0" smtClean="0"/>
              <a:t>IDH Sustainable trade initiative</a:t>
            </a:r>
            <a:endParaRPr lang="en-US" sz="1800" dirty="0" smtClean="0">
              <a:solidFill>
                <a:srgbClr val="3A1D03"/>
              </a:solidFill>
            </a:endParaRPr>
          </a:p>
        </p:txBody>
      </p:sp>
      <p:sp>
        <p:nvSpPr>
          <p:cNvPr id="7" name="Content Placeholder 6"/>
          <p:cNvSpPr>
            <a:spLocks noGrp="1"/>
          </p:cNvSpPr>
          <p:nvPr>
            <p:ph sz="quarter" idx="4"/>
          </p:nvPr>
        </p:nvSpPr>
        <p:spPr>
          <a:xfrm>
            <a:off x="4504817" y="2382338"/>
            <a:ext cx="4422775" cy="3505200"/>
          </a:xfrm>
        </p:spPr>
        <p:txBody>
          <a:bodyPr>
            <a:normAutofit fontScale="92500" lnSpcReduction="20000"/>
          </a:bodyPr>
          <a:lstStyle/>
          <a:p>
            <a:pPr marL="0" indent="0">
              <a:buNone/>
            </a:pPr>
            <a:r>
              <a:rPr lang="en-US" sz="1800" b="1" dirty="0" smtClean="0">
                <a:solidFill>
                  <a:schemeClr val="accent1"/>
                </a:solidFill>
                <a:latin typeface="Arial" panose="020B0604020202020204" pitchFamily="34" charset="0"/>
                <a:cs typeface="Arial" panose="020B0604020202020204" pitchFamily="34" charset="0"/>
              </a:rPr>
              <a:t>A new  global coalition for sustainable and ethical commodity market transformation among  private companies, governments</a:t>
            </a:r>
            <a:r>
              <a:rPr lang="en-US" sz="1800" dirty="0" smtClean="0">
                <a:solidFill>
                  <a:schemeClr val="accent1"/>
                </a:solidFill>
                <a:latin typeface="Arial" panose="020B0604020202020204" pitchFamily="34" charset="0"/>
                <a:cs typeface="Arial" panose="020B0604020202020204" pitchFamily="34" charset="0"/>
              </a:rPr>
              <a:t>, </a:t>
            </a:r>
            <a:r>
              <a:rPr lang="en-US" sz="1800" b="1" dirty="0">
                <a:solidFill>
                  <a:schemeClr val="accent1"/>
                </a:solidFill>
                <a:latin typeface="Arial" panose="020B0604020202020204" pitchFamily="34" charset="0"/>
                <a:cs typeface="Arial" panose="020B0604020202020204" pitchFamily="34" charset="0"/>
              </a:rPr>
              <a:t>and civil society </a:t>
            </a:r>
            <a:endParaRPr lang="en-US" sz="1800" b="1" dirty="0" smtClean="0">
              <a:solidFill>
                <a:schemeClr val="accent1"/>
              </a:solidFill>
              <a:latin typeface="Arial" panose="020B0604020202020204" pitchFamily="34" charset="0"/>
              <a:cs typeface="Arial" panose="020B0604020202020204" pitchFamily="34" charset="0"/>
            </a:endParaRPr>
          </a:p>
          <a:p>
            <a:r>
              <a:rPr lang="en-US" altLang="ja-JP" sz="1800" dirty="0" smtClean="0">
                <a:latin typeface="Arial" pitchFamily="34" charset="0"/>
                <a:cs typeface="Arial" pitchFamily="34" charset="0"/>
              </a:rPr>
              <a:t>technologies, inputs, marketing and financing support for s</a:t>
            </a:r>
            <a:r>
              <a:rPr lang="en-US" sz="1800" dirty="0" smtClean="0">
                <a:latin typeface="Arial" panose="020B0604020202020204" pitchFamily="34" charset="0"/>
                <a:cs typeface="Arial" panose="020B0604020202020204" pitchFamily="34" charset="0"/>
              </a:rPr>
              <a:t>ustainable</a:t>
            </a:r>
            <a:r>
              <a:rPr lang="en-US" sz="1800" dirty="0">
                <a:latin typeface="Arial" panose="020B0604020202020204" pitchFamily="34" charset="0"/>
                <a:cs typeface="Arial" panose="020B0604020202020204" pitchFamily="34" charset="0"/>
              </a:rPr>
              <a:t> production and certified exports</a:t>
            </a:r>
            <a:r>
              <a:rPr lang="en-US" altLang="ja-JP" sz="1800" dirty="0">
                <a:latin typeface="Arial" pitchFamily="34" charset="0"/>
                <a:cs typeface="Arial" pitchFamily="34" charset="0"/>
              </a:rPr>
              <a:t> </a:t>
            </a:r>
            <a:r>
              <a:rPr lang="en-US" altLang="ja-JP" sz="1800" dirty="0" smtClean="0">
                <a:latin typeface="Arial" pitchFamily="34" charset="0"/>
                <a:cs typeface="Arial" pitchFamily="34" charset="0"/>
              </a:rPr>
              <a:t>to premium markets</a:t>
            </a:r>
          </a:p>
          <a:p>
            <a:endParaRPr lang="en-US" altLang="ja-JP" sz="1800" dirty="0" smtClean="0">
              <a:latin typeface="Arial" pitchFamily="34" charset="0"/>
              <a:cs typeface="Arial" pitchFamily="34" charset="0"/>
            </a:endParaRPr>
          </a:p>
          <a:p>
            <a:r>
              <a:rPr lang="en-US" altLang="ja-JP" sz="1800" dirty="0" smtClean="0">
                <a:latin typeface="Arial" pitchFamily="34" charset="0"/>
                <a:cs typeface="Arial" pitchFamily="34" charset="0"/>
              </a:rPr>
              <a:t>€130 million public fund 1:1 matched by private investments</a:t>
            </a:r>
          </a:p>
          <a:p>
            <a:endParaRPr lang="en-US" altLang="ja-JP" sz="1800" dirty="0" smtClean="0">
              <a:latin typeface="Arial" pitchFamily="34" charset="0"/>
              <a:cs typeface="Arial" pitchFamily="34" charset="0"/>
            </a:endParaRPr>
          </a:p>
          <a:p>
            <a:r>
              <a:rPr lang="en-US" altLang="ja-JP" sz="1800" dirty="0" smtClean="0">
                <a:latin typeface="Arial" pitchFamily="34" charset="0"/>
                <a:cs typeface="Arial" pitchFamily="34" charset="0"/>
              </a:rPr>
              <a:t>More than 9 commodities (Cocoa, tea, palm oil, coffee etc.)</a:t>
            </a:r>
            <a:endParaRPr lang="en-US" sz="1800" dirty="0">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48600" y="5626608"/>
            <a:ext cx="1078992" cy="1078992"/>
          </a:xfrm>
          <a:prstGeom prst="rect">
            <a:avLst/>
          </a:prstGeom>
        </p:spPr>
      </p:pic>
      <p:pic>
        <p:nvPicPr>
          <p:cNvPr id="10" name="Picture 9" descr="weforum-logo.db90160d8175c5a08cdf6c621e387d18.png"/>
          <p:cNvPicPr>
            <a:picLocks noChangeAspect="1"/>
          </p:cNvPicPr>
          <p:nvPr/>
        </p:nvPicPr>
        <p:blipFill>
          <a:blip r:embed="rId7" cstate="print"/>
          <a:stretch>
            <a:fillRect/>
          </a:stretch>
        </p:blipFill>
        <p:spPr>
          <a:xfrm>
            <a:off x="533400" y="1524000"/>
            <a:ext cx="1295400" cy="886369"/>
          </a:xfrm>
          <a:prstGeom prst="rect">
            <a:avLst/>
          </a:prstGeom>
        </p:spPr>
      </p:pic>
      <p:pic>
        <p:nvPicPr>
          <p:cNvPr id="11" name="Picture 10" descr="411.jpg"/>
          <p:cNvPicPr>
            <a:picLocks noChangeAspect="1"/>
          </p:cNvPicPr>
          <p:nvPr/>
        </p:nvPicPr>
        <p:blipFill>
          <a:blip r:embed="rId8" cstate="print"/>
          <a:stretch>
            <a:fillRect/>
          </a:stretch>
        </p:blipFill>
        <p:spPr>
          <a:xfrm>
            <a:off x="5016500" y="1447800"/>
            <a:ext cx="990600" cy="886369"/>
          </a:xfrm>
          <a:prstGeom prst="rect">
            <a:avLst/>
          </a:prstGeom>
        </p:spPr>
      </p:pic>
    </p:spTree>
    <p:extLst>
      <p:ext uri="{BB962C8B-B14F-4D97-AF65-F5344CB8AC3E}">
        <p14:creationId xmlns:p14="http://schemas.microsoft.com/office/powerpoint/2010/main" xmlns="" val="3337076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4640</TotalTime>
  <Words>3250</Words>
  <Application>Microsoft Office PowerPoint</Application>
  <PresentationFormat>On-screen Show (4:3)</PresentationFormat>
  <Paragraphs>233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1_Office Theme</vt:lpstr>
      <vt:lpstr>Emerging Sustainable Commodity Value Chains in Asia</vt:lpstr>
      <vt:lpstr>Outline </vt:lpstr>
      <vt:lpstr>Food Security Challenge (supply scale)</vt:lpstr>
      <vt:lpstr>Food Security Challenge (distribution)</vt:lpstr>
      <vt:lpstr>Share of GDP per sector</vt:lpstr>
      <vt:lpstr>Share of employment  per sector</vt:lpstr>
      <vt:lpstr>Paradigm Shift: Growing demand prospect and supply sustainability concerns are realigning global sourcing strategies.</vt:lpstr>
      <vt:lpstr>Aggregation &amp; financing: areas where corporate sourcing strategies meet  public interest for food security</vt:lpstr>
      <vt:lpstr>Game Changers: emerging Public-Private Partnership for agricultural commodities = new financing and aggregation opportunities</vt:lpstr>
      <vt:lpstr>Asian Examples: Unprecedented national-scale PPP to develop a strong, sustainable &amp; inclusive business case for each commodity</vt:lpstr>
      <vt:lpstr>IDH Palm Oil program in Indonesia</vt:lpstr>
      <vt:lpstr>Challenges of the PPP model: scaling up to reach a transformative level</vt:lpstr>
      <vt:lpstr>The Role of Public Sector</vt:lpstr>
      <vt:lpstr>ADB: aiding development of  inclusive and sustainable value chains Private Sector Operations</vt:lpstr>
    </vt:vector>
  </TitlesOfParts>
  <Company>Asian Development Bank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r92</dc:creator>
  <cp:lastModifiedBy>evans</cp:lastModifiedBy>
  <cp:revision>247</cp:revision>
  <cp:lastPrinted>2013-09-05T01:54:06Z</cp:lastPrinted>
  <dcterms:created xsi:type="dcterms:W3CDTF">2013-08-14T02:42:26Z</dcterms:created>
  <dcterms:modified xsi:type="dcterms:W3CDTF">2013-09-10T07:15:46Z</dcterms:modified>
</cp:coreProperties>
</file>